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 id="2147483735" r:id="rId2"/>
    <p:sldMasterId id="2147483708" r:id="rId3"/>
    <p:sldMasterId id="2147483713" r:id="rId4"/>
    <p:sldMasterId id="2147483716" r:id="rId5"/>
    <p:sldMasterId id="2147483720" r:id="rId6"/>
    <p:sldMasterId id="2147483793" r:id="rId7"/>
  </p:sldMasterIdLst>
  <p:notesMasterIdLst>
    <p:notesMasterId r:id="rId29"/>
  </p:notesMasterIdLst>
  <p:handoutMasterIdLst>
    <p:handoutMasterId r:id="rId30"/>
  </p:handoutMasterIdLst>
  <p:sldIdLst>
    <p:sldId id="3300" r:id="rId8"/>
    <p:sldId id="3317" r:id="rId9"/>
    <p:sldId id="3326" r:id="rId10"/>
    <p:sldId id="3323" r:id="rId11"/>
    <p:sldId id="3332" r:id="rId12"/>
    <p:sldId id="3319" r:id="rId13"/>
    <p:sldId id="3333" r:id="rId14"/>
    <p:sldId id="3334" r:id="rId15"/>
    <p:sldId id="3335" r:id="rId16"/>
    <p:sldId id="3336" r:id="rId17"/>
    <p:sldId id="3337" r:id="rId18"/>
    <p:sldId id="3324" r:id="rId19"/>
    <p:sldId id="3338" r:id="rId20"/>
    <p:sldId id="3339" r:id="rId21"/>
    <p:sldId id="3325" r:id="rId22"/>
    <p:sldId id="3340" r:id="rId23"/>
    <p:sldId id="3341" r:id="rId24"/>
    <p:sldId id="3342" r:id="rId25"/>
    <p:sldId id="3328" r:id="rId26"/>
    <p:sldId id="3330" r:id="rId27"/>
    <p:sldId id="2633" r:id="rId28"/>
  </p:sldIdLst>
  <p:sldSz cx="9144000" cy="5143500" type="screen16x9"/>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8308F19-6E37-8449-87CF-9059AE597788}">
          <p14:sldIdLst>
            <p14:sldId id="3300"/>
            <p14:sldId id="3317"/>
            <p14:sldId id="3326"/>
            <p14:sldId id="3323"/>
            <p14:sldId id="3332"/>
            <p14:sldId id="3319"/>
            <p14:sldId id="3333"/>
            <p14:sldId id="3334"/>
            <p14:sldId id="3335"/>
            <p14:sldId id="3336"/>
            <p14:sldId id="3337"/>
            <p14:sldId id="3324"/>
            <p14:sldId id="3338"/>
            <p14:sldId id="3339"/>
            <p14:sldId id="3325"/>
            <p14:sldId id="3340"/>
            <p14:sldId id="3341"/>
            <p14:sldId id="3342"/>
            <p14:sldId id="3328"/>
            <p14:sldId id="3330"/>
            <p14:sldId id="2633"/>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lynn.fletcher@gmail.com" initials="j" lastIdx="3" clrIdx="0">
    <p:extLst>
      <p:ext uri="{19B8F6BF-5375-455C-9EA6-DF929625EA0E}">
        <p15:presenceInfo xmlns:p15="http://schemas.microsoft.com/office/powerpoint/2012/main" userId="91f3f9f3209b7e7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193"/>
    <a:srgbClr val="7ACB23"/>
    <a:srgbClr val="E33A1B"/>
    <a:srgbClr val="DF650D"/>
    <a:srgbClr val="BFA419"/>
    <a:srgbClr val="5BC126"/>
    <a:srgbClr val="89B308"/>
    <a:srgbClr val="A5C546"/>
    <a:srgbClr val="2B2B2B"/>
    <a:srgbClr val="3131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41" autoAdjust="0"/>
    <p:restoredTop sz="90847" autoAdjust="0"/>
  </p:normalViewPr>
  <p:slideViewPr>
    <p:cSldViewPr>
      <p:cViewPr varScale="1">
        <p:scale>
          <a:sx n="95" d="100"/>
          <a:sy n="95" d="100"/>
        </p:scale>
        <p:origin x="758" y="58"/>
      </p:cViewPr>
      <p:guideLst>
        <p:guide orient="horz" pos="1620"/>
        <p:guide pos="2880"/>
      </p:guideLst>
    </p:cSldViewPr>
  </p:slideViewPr>
  <p:outlineViewPr>
    <p:cViewPr>
      <p:scale>
        <a:sx n="33" d="100"/>
        <a:sy n="33" d="100"/>
      </p:scale>
      <p:origin x="0" y="-18208"/>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50" d="100"/>
          <a:sy n="50" d="100"/>
        </p:scale>
        <p:origin x="2944"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946" tIns="45972" rIns="91946" bIns="45972"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1946" tIns="45972" rIns="91946" bIns="45972" rtlCol="0"/>
          <a:lstStyle>
            <a:lvl1pPr algn="r">
              <a:defRPr sz="1200"/>
            </a:lvl1pPr>
          </a:lstStyle>
          <a:p>
            <a:fld id="{3C145771-E518-46F2-9750-581C408FCAC8}" type="datetimeFigureOut">
              <a:rPr lang="en-US" smtClean="0"/>
              <a:pPr/>
              <a:t>11/22/2021</a:t>
            </a:fld>
            <a:endParaRPr lang="en-US" dirty="0"/>
          </a:p>
        </p:txBody>
      </p:sp>
      <p:sp>
        <p:nvSpPr>
          <p:cNvPr id="4" name="Footer Placeholder 3"/>
          <p:cNvSpPr>
            <a:spLocks noGrp="1"/>
          </p:cNvSpPr>
          <p:nvPr>
            <p:ph type="ftr" sz="quarter" idx="2"/>
          </p:nvPr>
        </p:nvSpPr>
        <p:spPr>
          <a:xfrm>
            <a:off x="0" y="8829966"/>
            <a:ext cx="2971800" cy="464820"/>
          </a:xfrm>
          <a:prstGeom prst="rect">
            <a:avLst/>
          </a:prstGeom>
        </p:spPr>
        <p:txBody>
          <a:bodyPr vert="horz" lIns="91946" tIns="45972" rIns="91946" bIns="4597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6"/>
            <a:ext cx="2971800" cy="464820"/>
          </a:xfrm>
          <a:prstGeom prst="rect">
            <a:avLst/>
          </a:prstGeom>
        </p:spPr>
        <p:txBody>
          <a:bodyPr vert="horz" lIns="91946" tIns="45972" rIns="91946" bIns="45972" rtlCol="0" anchor="b"/>
          <a:lstStyle>
            <a:lvl1pPr algn="r">
              <a:defRPr sz="1200"/>
            </a:lvl1pPr>
          </a:lstStyle>
          <a:p>
            <a:fld id="{DF6A02AE-2283-43B8-86E1-FC800EA40CFC}" type="slidenum">
              <a:rPr lang="en-US" smtClean="0"/>
              <a:pPr/>
              <a:t>‹#›</a:t>
            </a:fld>
            <a:endParaRPr lang="en-US" dirty="0"/>
          </a:p>
        </p:txBody>
      </p:sp>
    </p:spTree>
    <p:extLst>
      <p:ext uri="{BB962C8B-B14F-4D97-AF65-F5344CB8AC3E}">
        <p14:creationId xmlns:p14="http://schemas.microsoft.com/office/powerpoint/2010/main" val="56413037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5137"/>
          </a:xfrm>
          <a:prstGeom prst="rect">
            <a:avLst/>
          </a:prstGeom>
        </p:spPr>
        <p:txBody>
          <a:bodyPr vert="horz" lIns="91946" tIns="45972" rIns="91946" bIns="45972" rtlCol="0"/>
          <a:lstStyle>
            <a:lvl1pPr algn="l">
              <a:defRPr sz="1200"/>
            </a:lvl1pPr>
          </a:lstStyle>
          <a:p>
            <a:endParaRPr lang="en-US" dirty="0"/>
          </a:p>
        </p:txBody>
      </p:sp>
      <p:sp>
        <p:nvSpPr>
          <p:cNvPr id="3" name="Date Placeholder 2"/>
          <p:cNvSpPr>
            <a:spLocks noGrp="1"/>
          </p:cNvSpPr>
          <p:nvPr>
            <p:ph type="dt" idx="1"/>
          </p:nvPr>
        </p:nvSpPr>
        <p:spPr>
          <a:xfrm>
            <a:off x="3884613" y="1"/>
            <a:ext cx="2971800" cy="465137"/>
          </a:xfrm>
          <a:prstGeom prst="rect">
            <a:avLst/>
          </a:prstGeom>
        </p:spPr>
        <p:txBody>
          <a:bodyPr vert="horz" lIns="91946" tIns="45972" rIns="91946" bIns="45972" rtlCol="0"/>
          <a:lstStyle>
            <a:lvl1pPr algn="r">
              <a:defRPr sz="1200"/>
            </a:lvl1pPr>
          </a:lstStyle>
          <a:p>
            <a:fld id="{5559B078-45CE-475F-A894-2DE3D7BD6E15}" type="datetimeFigureOut">
              <a:rPr lang="en-US" smtClean="0"/>
              <a:pPr/>
              <a:t>11/22/2021</a:t>
            </a:fld>
            <a:endParaRPr lang="en-US" dirty="0"/>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946" tIns="45972" rIns="91946" bIns="45972" rtlCol="0" anchor="ctr"/>
          <a:lstStyle/>
          <a:p>
            <a:endParaRPr lang="en-US" dirty="0"/>
          </a:p>
        </p:txBody>
      </p:sp>
      <p:sp>
        <p:nvSpPr>
          <p:cNvPr id="5" name="Notes Placeholder 4"/>
          <p:cNvSpPr>
            <a:spLocks noGrp="1"/>
          </p:cNvSpPr>
          <p:nvPr>
            <p:ph type="body" sz="quarter" idx="3"/>
          </p:nvPr>
        </p:nvSpPr>
        <p:spPr>
          <a:xfrm>
            <a:off x="685800" y="4416426"/>
            <a:ext cx="5486400" cy="4183063"/>
          </a:xfrm>
          <a:prstGeom prst="rect">
            <a:avLst/>
          </a:prstGeom>
        </p:spPr>
        <p:txBody>
          <a:bodyPr vert="horz" lIns="91946" tIns="45972" rIns="91946" bIns="4597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6"/>
            <a:ext cx="2971800" cy="465137"/>
          </a:xfrm>
          <a:prstGeom prst="rect">
            <a:avLst/>
          </a:prstGeom>
        </p:spPr>
        <p:txBody>
          <a:bodyPr vert="horz" lIns="91946" tIns="45972" rIns="91946" bIns="4597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676"/>
            <a:ext cx="2971800" cy="465137"/>
          </a:xfrm>
          <a:prstGeom prst="rect">
            <a:avLst/>
          </a:prstGeom>
        </p:spPr>
        <p:txBody>
          <a:bodyPr vert="horz" lIns="91946" tIns="45972" rIns="91946" bIns="45972" rtlCol="0" anchor="b"/>
          <a:lstStyle>
            <a:lvl1pPr algn="r">
              <a:defRPr sz="1200"/>
            </a:lvl1pPr>
          </a:lstStyle>
          <a:p>
            <a:fld id="{E096BC41-2AF0-4A89-A90C-AD1B58C7380F}" type="slidenum">
              <a:rPr lang="en-US" smtClean="0"/>
              <a:pPr/>
              <a:t>‹#›</a:t>
            </a:fld>
            <a:endParaRPr lang="en-US" dirty="0"/>
          </a:p>
        </p:txBody>
      </p:sp>
    </p:spTree>
    <p:extLst>
      <p:ext uri="{BB962C8B-B14F-4D97-AF65-F5344CB8AC3E}">
        <p14:creationId xmlns:p14="http://schemas.microsoft.com/office/powerpoint/2010/main" val="185081744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2108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discuss Career Connected Learning a bit more in-depth.</a:t>
            </a:r>
          </a:p>
        </p:txBody>
      </p:sp>
    </p:spTree>
    <p:extLst>
      <p:ext uri="{BB962C8B-B14F-4D97-AF65-F5344CB8AC3E}">
        <p14:creationId xmlns:p14="http://schemas.microsoft.com/office/powerpoint/2010/main" val="2312132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dirty="0"/>
          </a:p>
        </p:txBody>
      </p:sp>
    </p:spTree>
    <p:extLst>
      <p:ext uri="{BB962C8B-B14F-4D97-AF65-F5344CB8AC3E}">
        <p14:creationId xmlns:p14="http://schemas.microsoft.com/office/powerpoint/2010/main" val="3574146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dirty="0"/>
          </a:p>
        </p:txBody>
      </p:sp>
    </p:spTree>
    <p:extLst>
      <p:ext uri="{BB962C8B-B14F-4D97-AF65-F5344CB8AC3E}">
        <p14:creationId xmlns:p14="http://schemas.microsoft.com/office/powerpoint/2010/main" val="440563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dirty="0"/>
          </a:p>
        </p:txBody>
      </p:sp>
    </p:spTree>
    <p:extLst>
      <p:ext uri="{BB962C8B-B14F-4D97-AF65-F5344CB8AC3E}">
        <p14:creationId xmlns:p14="http://schemas.microsoft.com/office/powerpoint/2010/main" val="633828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dirty="0"/>
          </a:p>
        </p:txBody>
      </p:sp>
    </p:spTree>
    <p:extLst>
      <p:ext uri="{BB962C8B-B14F-4D97-AF65-F5344CB8AC3E}">
        <p14:creationId xmlns:p14="http://schemas.microsoft.com/office/powerpoint/2010/main" val="4059748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dirty="0"/>
          </a:p>
        </p:txBody>
      </p:sp>
    </p:spTree>
    <p:extLst>
      <p:ext uri="{BB962C8B-B14F-4D97-AF65-F5344CB8AC3E}">
        <p14:creationId xmlns:p14="http://schemas.microsoft.com/office/powerpoint/2010/main" val="18574972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dirty="0"/>
          </a:p>
        </p:txBody>
      </p:sp>
    </p:spTree>
    <p:extLst>
      <p:ext uri="{BB962C8B-B14F-4D97-AF65-F5344CB8AC3E}">
        <p14:creationId xmlns:p14="http://schemas.microsoft.com/office/powerpoint/2010/main" val="3893986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dirty="0"/>
          </a:p>
        </p:txBody>
      </p:sp>
    </p:spTree>
    <p:extLst>
      <p:ext uri="{BB962C8B-B14F-4D97-AF65-F5344CB8AC3E}">
        <p14:creationId xmlns:p14="http://schemas.microsoft.com/office/powerpoint/2010/main" val="3625875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dirty="0"/>
          </a:p>
        </p:txBody>
      </p:sp>
    </p:spTree>
    <p:extLst>
      <p:ext uri="{BB962C8B-B14F-4D97-AF65-F5344CB8AC3E}">
        <p14:creationId xmlns:p14="http://schemas.microsoft.com/office/powerpoint/2010/main" val="283384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99920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dirty="0"/>
          </a:p>
        </p:txBody>
      </p:sp>
    </p:spTree>
    <p:extLst>
      <p:ext uri="{BB962C8B-B14F-4D97-AF65-F5344CB8AC3E}">
        <p14:creationId xmlns:p14="http://schemas.microsoft.com/office/powerpoint/2010/main" val="40105378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4582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dirty="0"/>
          </a:p>
        </p:txBody>
      </p:sp>
    </p:spTree>
    <p:extLst>
      <p:ext uri="{BB962C8B-B14F-4D97-AF65-F5344CB8AC3E}">
        <p14:creationId xmlns:p14="http://schemas.microsoft.com/office/powerpoint/2010/main" val="3179201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discuss Career Connected Learning a bit more in-depth.</a:t>
            </a:r>
          </a:p>
        </p:txBody>
      </p:sp>
    </p:spTree>
    <p:extLst>
      <p:ext uri="{BB962C8B-B14F-4D97-AF65-F5344CB8AC3E}">
        <p14:creationId xmlns:p14="http://schemas.microsoft.com/office/powerpoint/2010/main" val="386960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dirty="0"/>
          </a:p>
        </p:txBody>
      </p:sp>
    </p:spTree>
    <p:extLst>
      <p:ext uri="{BB962C8B-B14F-4D97-AF65-F5344CB8AC3E}">
        <p14:creationId xmlns:p14="http://schemas.microsoft.com/office/powerpoint/2010/main" val="3837909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dirty="0"/>
          </a:p>
        </p:txBody>
      </p:sp>
    </p:spTree>
    <p:extLst>
      <p:ext uri="{BB962C8B-B14F-4D97-AF65-F5344CB8AC3E}">
        <p14:creationId xmlns:p14="http://schemas.microsoft.com/office/powerpoint/2010/main" val="3288987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dirty="0"/>
          </a:p>
        </p:txBody>
      </p:sp>
    </p:spTree>
    <p:extLst>
      <p:ext uri="{BB962C8B-B14F-4D97-AF65-F5344CB8AC3E}">
        <p14:creationId xmlns:p14="http://schemas.microsoft.com/office/powerpoint/2010/main" val="1572186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dirty="0"/>
          </a:p>
        </p:txBody>
      </p:sp>
    </p:spTree>
    <p:extLst>
      <p:ext uri="{BB962C8B-B14F-4D97-AF65-F5344CB8AC3E}">
        <p14:creationId xmlns:p14="http://schemas.microsoft.com/office/powerpoint/2010/main" val="3080983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dirty="0"/>
          </a:p>
        </p:txBody>
      </p:sp>
    </p:spTree>
    <p:extLst>
      <p:ext uri="{BB962C8B-B14F-4D97-AF65-F5344CB8AC3E}">
        <p14:creationId xmlns:p14="http://schemas.microsoft.com/office/powerpoint/2010/main" val="997070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2.xml"/><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Master" Target="../slideMasters/slideMaster6.xml"/><Relationship Id="rId4" Type="http://schemas.openxmlformats.org/officeDocument/2006/relationships/image" Target="../media/image23.jp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1"/>
            <a:ext cx="9144000" cy="685800"/>
          </a:xfrm>
          <a:prstGeom prst="rect">
            <a:avLst/>
          </a:prstGeom>
        </p:spPr>
        <p:txBody>
          <a:bodyPr/>
          <a:lstStyle>
            <a:lvl1pPr>
              <a:defRPr sz="3600"/>
            </a:lvl1pPr>
          </a:lstStyle>
          <a:p>
            <a:r>
              <a:rPr lang="en-US" dirty="0"/>
              <a:t>CLICK TO EDIT MASTER TITLE STYLE</a:t>
            </a:r>
          </a:p>
        </p:txBody>
      </p:sp>
      <p:sp>
        <p:nvSpPr>
          <p:cNvPr id="3" name="Subtitle 2"/>
          <p:cNvSpPr>
            <a:spLocks noGrp="1"/>
          </p:cNvSpPr>
          <p:nvPr>
            <p:ph type="subTitle" idx="1"/>
          </p:nvPr>
        </p:nvSpPr>
        <p:spPr>
          <a:xfrm>
            <a:off x="457200" y="2400300"/>
            <a:ext cx="8305800" cy="742950"/>
          </a:xfrm>
          <a:prstGeom prst="rect">
            <a:avLst/>
          </a:prstGeom>
        </p:spPr>
        <p:txBody>
          <a:bodyPr>
            <a:normAutofit/>
          </a:bodyPr>
          <a:lstStyle>
            <a:lvl1pPr marL="0" indent="0" algn="ctr">
              <a:buNone/>
              <a:defRPr sz="3600" spc="3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968513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pic>
        <p:nvPicPr>
          <p:cNvPr id="2" name="Picture 1" descr="thank you.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9600" y="742950"/>
            <a:ext cx="5200352" cy="2414449"/>
          </a:xfrm>
          <a:prstGeom prst="rect">
            <a:avLst/>
          </a:prstGeom>
        </p:spPr>
      </p:pic>
      <p:sp>
        <p:nvSpPr>
          <p:cNvPr id="3" name="TextBox 2"/>
          <p:cNvSpPr txBox="1"/>
          <p:nvPr userDrawn="1"/>
        </p:nvSpPr>
        <p:spPr>
          <a:xfrm>
            <a:off x="3733800" y="2628900"/>
            <a:ext cx="4572000" cy="1023037"/>
          </a:xfrm>
          <a:prstGeom prst="rect">
            <a:avLst/>
          </a:prstGeom>
          <a:noFill/>
        </p:spPr>
        <p:txBody>
          <a:bodyPr wrap="square" rtlCol="0">
            <a:spAutoFit/>
          </a:bodyPr>
          <a:lstStyle/>
          <a:p>
            <a:pPr>
              <a:lnSpc>
                <a:spcPct val="120000"/>
              </a:lnSpc>
            </a:pPr>
            <a:r>
              <a:rPr lang="en-US" sz="2800" b="1" dirty="0"/>
              <a:t>Brett</a:t>
            </a:r>
            <a:r>
              <a:rPr lang="en-US" sz="2800" b="1" baseline="0" dirty="0"/>
              <a:t> </a:t>
            </a:r>
            <a:r>
              <a:rPr lang="en-US" sz="2800" b="1" baseline="0" dirty="0" err="1"/>
              <a:t>Pawlowski</a:t>
            </a:r>
            <a:endParaRPr lang="en-US" sz="2800" b="1" dirty="0"/>
          </a:p>
          <a:p>
            <a:pPr>
              <a:lnSpc>
                <a:spcPct val="120000"/>
              </a:lnSpc>
            </a:pPr>
            <a:r>
              <a:rPr lang="en-US" sz="2400" dirty="0"/>
              <a:t>Brett@</a:t>
            </a:r>
            <a:r>
              <a:rPr lang="en-US" sz="2400" baseline="0" dirty="0"/>
              <a:t>NC3T.com</a:t>
            </a:r>
            <a:endParaRPr lang="en-US" sz="2400" dirty="0"/>
          </a:p>
        </p:txBody>
      </p:sp>
    </p:spTree>
    <p:extLst>
      <p:ext uri="{BB962C8B-B14F-4D97-AF65-F5344CB8AC3E}">
        <p14:creationId xmlns:p14="http://schemas.microsoft.com/office/powerpoint/2010/main" val="1484851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pic>
        <p:nvPicPr>
          <p:cNvPr id="2" name="Picture 1" descr="thank you.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9600" y="742950"/>
            <a:ext cx="5200352" cy="2414449"/>
          </a:xfrm>
          <a:prstGeom prst="rect">
            <a:avLst/>
          </a:prstGeom>
        </p:spPr>
      </p:pic>
      <p:sp>
        <p:nvSpPr>
          <p:cNvPr id="3" name="TextBox 2"/>
          <p:cNvSpPr txBox="1"/>
          <p:nvPr userDrawn="1"/>
        </p:nvSpPr>
        <p:spPr>
          <a:xfrm>
            <a:off x="3733800" y="2628900"/>
            <a:ext cx="4572000" cy="2186432"/>
          </a:xfrm>
          <a:prstGeom prst="rect">
            <a:avLst/>
          </a:prstGeom>
          <a:noFill/>
        </p:spPr>
        <p:txBody>
          <a:bodyPr wrap="square" rtlCol="0">
            <a:spAutoFit/>
          </a:bodyPr>
          <a:lstStyle/>
          <a:p>
            <a:pPr>
              <a:lnSpc>
                <a:spcPct val="120000"/>
              </a:lnSpc>
            </a:pPr>
            <a:r>
              <a:rPr lang="en-US" sz="2800" b="1" dirty="0"/>
              <a:t>Hans Meeder</a:t>
            </a:r>
          </a:p>
          <a:p>
            <a:pPr>
              <a:lnSpc>
                <a:spcPct val="120000"/>
              </a:lnSpc>
            </a:pPr>
            <a:r>
              <a:rPr lang="en-US" sz="2400" dirty="0"/>
              <a:t>Hans@NC3T.com</a:t>
            </a:r>
          </a:p>
          <a:p>
            <a:pPr>
              <a:lnSpc>
                <a:spcPct val="120000"/>
              </a:lnSpc>
            </a:pPr>
            <a:endParaRPr lang="en-US" sz="1100" dirty="0"/>
          </a:p>
          <a:p>
            <a:pPr>
              <a:lnSpc>
                <a:spcPct val="120000"/>
              </a:lnSpc>
            </a:pPr>
            <a:r>
              <a:rPr lang="en-US" sz="2800" b="1" dirty="0"/>
              <a:t>Brett</a:t>
            </a:r>
            <a:r>
              <a:rPr lang="en-US" sz="2800" b="1" baseline="0" dirty="0"/>
              <a:t> </a:t>
            </a:r>
            <a:r>
              <a:rPr lang="en-US" sz="2800" b="1" baseline="0" dirty="0" err="1"/>
              <a:t>Pawlowski</a:t>
            </a:r>
            <a:endParaRPr lang="en-US" sz="2800" b="1" dirty="0"/>
          </a:p>
          <a:p>
            <a:pPr>
              <a:lnSpc>
                <a:spcPct val="120000"/>
              </a:lnSpc>
            </a:pPr>
            <a:r>
              <a:rPr lang="en-US" sz="2400" dirty="0"/>
              <a:t>Brett@</a:t>
            </a:r>
            <a:r>
              <a:rPr lang="en-US" sz="2400" baseline="0" dirty="0"/>
              <a:t>NC3T.com</a:t>
            </a:r>
            <a:endParaRPr lang="en-US" sz="2400" dirty="0"/>
          </a:p>
        </p:txBody>
      </p:sp>
    </p:spTree>
    <p:extLst>
      <p:ext uri="{BB962C8B-B14F-4D97-AF65-F5344CB8AC3E}">
        <p14:creationId xmlns:p14="http://schemas.microsoft.com/office/powerpoint/2010/main" val="653417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9157DB20-BCE2-7A4F-90E3-FFBB8364F21D}" type="datetimeFigureOut">
              <a:rPr lang="en-US" smtClean="0"/>
              <a:t>11/22/2021</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A6F09CA6-D019-884C-97C3-75ED52ED3C0A}" type="slidenum">
              <a:rPr lang="en-US" smtClean="0"/>
              <a:t>‹#›</a:t>
            </a:fld>
            <a:endParaRPr lang="en-US"/>
          </a:p>
        </p:txBody>
      </p:sp>
    </p:spTree>
    <p:extLst>
      <p:ext uri="{BB962C8B-B14F-4D97-AF65-F5344CB8AC3E}">
        <p14:creationId xmlns:p14="http://schemas.microsoft.com/office/powerpoint/2010/main" val="3689883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628650"/>
            <a:ext cx="8229600" cy="5715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FE10F822-C8A9-4C02-B983-9384FC5B2ED0}" type="datetimeFigureOut">
              <a:rPr lang="en-US" smtClean="0"/>
              <a:t>11/22/2021</a:t>
            </a:fld>
            <a:endParaRPr lang="en-US" dirty="0"/>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D47365E7-E905-453B-AC35-19B63618B992}" type="slidenum">
              <a:rPr lang="en-US" smtClean="0"/>
              <a:t>‹#›</a:t>
            </a:fld>
            <a:endParaRPr lang="en-US" dirty="0"/>
          </a:p>
        </p:txBody>
      </p:sp>
    </p:spTree>
    <p:extLst>
      <p:ext uri="{BB962C8B-B14F-4D97-AF65-F5344CB8AC3E}">
        <p14:creationId xmlns:p14="http://schemas.microsoft.com/office/powerpoint/2010/main" val="4037859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114300"/>
            <a:ext cx="9144000" cy="571501"/>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457200" y="1714500"/>
            <a:ext cx="8305800" cy="742950"/>
          </a:xfrm>
          <a:prstGeom prst="rect">
            <a:avLst/>
          </a:prstGeom>
        </p:spPr>
        <p:txBody>
          <a:bodyPr>
            <a:normAutofit/>
          </a:bodyPr>
          <a:lstStyle>
            <a:lvl1pPr marL="0" indent="0" algn="ctr">
              <a:buNone/>
              <a:defRPr sz="3600" spc="3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965379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757077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14300"/>
            <a:ext cx="9144000" cy="571500"/>
          </a:xfrm>
          <a:prstGeom prst="rect">
            <a:avLst/>
          </a:prstGeom>
        </p:spPr>
        <p:txBody>
          <a:bodyPr/>
          <a:lstStyle>
            <a:lvl1pPr>
              <a:defRPr sz="3600" b="1" spc="300"/>
            </a:lvl1pPr>
          </a:lstStyle>
          <a:p>
            <a:r>
              <a:rPr lang="en-US" dirty="0"/>
              <a:t>CLICK TO EDIT MASTER TITLE STYLE</a:t>
            </a:r>
          </a:p>
        </p:txBody>
      </p:sp>
      <p:sp>
        <p:nvSpPr>
          <p:cNvPr id="3" name="Content Placeholder 2"/>
          <p:cNvSpPr>
            <a:spLocks noGrp="1"/>
          </p:cNvSpPr>
          <p:nvPr>
            <p:ph idx="1"/>
          </p:nvPr>
        </p:nvSpPr>
        <p:spPr>
          <a:xfrm>
            <a:off x="457200" y="1085851"/>
            <a:ext cx="8229600" cy="3280172"/>
          </a:xfrm>
        </p:spPr>
        <p:txBody>
          <a:bodyPr/>
          <a:lstStyle>
            <a:lvl1pPr>
              <a:defRPr sz="3600" b="0"/>
            </a:lvl1pPr>
            <a:lvl2pPr>
              <a:defRPr sz="2800" b="0"/>
            </a:lvl2pPr>
            <a:lvl3pPr>
              <a:defRPr sz="2400"/>
            </a:lvl3pPr>
            <a:lvl4pPr>
              <a:defRPr sz="2000"/>
            </a:lvl4pPr>
            <a:lvl5pPr>
              <a:defRPr sz="1800"/>
            </a:lvl5pPr>
          </a:lstStyle>
          <a:p>
            <a:pPr lvl="0"/>
            <a:r>
              <a:rPr lang="en-US" dirty="0"/>
              <a:t>Click to edit Master text styles</a:t>
            </a:r>
          </a:p>
          <a:p>
            <a:pPr lvl="1"/>
            <a:r>
              <a:rPr lang="en-US" dirty="0"/>
              <a:t> 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4686300"/>
            <a:ext cx="2133600" cy="273844"/>
          </a:xfrm>
          <a:prstGeom prst="rect">
            <a:avLst/>
          </a:prstGeom>
        </p:spPr>
        <p:txBody>
          <a:bodyPr/>
          <a:lstStyle>
            <a:lvl1pPr>
              <a:defRPr sz="1400"/>
            </a:lvl1pPr>
          </a:lstStyle>
          <a:p>
            <a:fld id="{FE10F822-C8A9-4C02-B983-9384FC5B2ED0}" type="datetimeFigureOut">
              <a:rPr lang="en-US" smtClean="0"/>
              <a:pPr/>
              <a:t>11/22/2021</a:t>
            </a:fld>
            <a:endParaRPr lang="en-US" dirty="0"/>
          </a:p>
        </p:txBody>
      </p:sp>
      <p:sp>
        <p:nvSpPr>
          <p:cNvPr id="5" name="Footer Placeholder 4"/>
          <p:cNvSpPr>
            <a:spLocks noGrp="1"/>
          </p:cNvSpPr>
          <p:nvPr>
            <p:ph type="ftr" sz="quarter" idx="11"/>
          </p:nvPr>
        </p:nvSpPr>
        <p:spPr>
          <a:xfrm>
            <a:off x="2667000" y="4686300"/>
            <a:ext cx="3810000" cy="273844"/>
          </a:xfrm>
          <a:prstGeom prst="rect">
            <a:avLst/>
          </a:prstGeom>
        </p:spPr>
        <p:txBody>
          <a:bodyPr/>
          <a:lstStyle>
            <a:lvl1pPr algn="ctr">
              <a:defRPr sz="1400"/>
            </a:lvl1pPr>
          </a:lstStyle>
          <a:p>
            <a:r>
              <a:rPr lang="en-US" dirty="0"/>
              <a:t>Footer</a:t>
            </a:r>
          </a:p>
        </p:txBody>
      </p:sp>
      <p:sp>
        <p:nvSpPr>
          <p:cNvPr id="6" name="Slide Number Placeholder 5"/>
          <p:cNvSpPr>
            <a:spLocks noGrp="1"/>
          </p:cNvSpPr>
          <p:nvPr>
            <p:ph type="sldNum" sz="quarter" idx="12"/>
          </p:nvPr>
        </p:nvSpPr>
        <p:spPr>
          <a:xfrm>
            <a:off x="6553200" y="4686300"/>
            <a:ext cx="2133600" cy="273844"/>
          </a:xfrm>
          <a:prstGeom prst="rect">
            <a:avLst/>
          </a:prstGeom>
        </p:spPr>
        <p:txBody>
          <a:bodyPr/>
          <a:lstStyle>
            <a:lvl1pPr algn="r">
              <a:defRPr sz="1400"/>
            </a:lvl1pPr>
          </a:lstStyle>
          <a:p>
            <a:fld id="{D47365E7-E905-453B-AC35-19B63618B992}" type="slidenum">
              <a:rPr lang="en-US" smtClean="0"/>
              <a:pPr/>
              <a:t>‹#›</a:t>
            </a:fld>
            <a:endParaRPr lang="en-US" dirty="0"/>
          </a:p>
        </p:txBody>
      </p:sp>
    </p:spTree>
    <p:extLst>
      <p:ext uri="{BB962C8B-B14F-4D97-AF65-F5344CB8AC3E}">
        <p14:creationId xmlns:p14="http://schemas.microsoft.com/office/powerpoint/2010/main" val="3520504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14300"/>
            <a:ext cx="9144000" cy="571500"/>
          </a:xfrm>
          <a:prstGeom prst="rect">
            <a:avLst/>
          </a:prstGeom>
        </p:spPr>
        <p:txBody>
          <a:bodyPr/>
          <a:lstStyle>
            <a:lvl1pPr>
              <a:defRPr sz="3600" b="1" spc="300"/>
            </a:lvl1pPr>
          </a:lstStyle>
          <a:p>
            <a:r>
              <a:rPr lang="en-US" dirty="0"/>
              <a:t>AGENDA</a:t>
            </a:r>
          </a:p>
        </p:txBody>
      </p:sp>
      <p:sp>
        <p:nvSpPr>
          <p:cNvPr id="3" name="Content Placeholder 2"/>
          <p:cNvSpPr>
            <a:spLocks noGrp="1"/>
          </p:cNvSpPr>
          <p:nvPr>
            <p:ph idx="1"/>
          </p:nvPr>
        </p:nvSpPr>
        <p:spPr>
          <a:xfrm>
            <a:off x="457200" y="1085851"/>
            <a:ext cx="8229600" cy="3280172"/>
          </a:xfrm>
        </p:spPr>
        <p:txBody>
          <a:bodyPr/>
          <a:lstStyle>
            <a:lvl1pPr>
              <a:defRPr sz="3600" b="0"/>
            </a:lvl1pPr>
            <a:lvl2pPr>
              <a:defRPr sz="2800" b="0"/>
            </a:lvl2pPr>
            <a:lvl3pPr>
              <a:defRPr sz="2400"/>
            </a:lvl3pPr>
            <a:lvl4pPr>
              <a:defRPr sz="2000"/>
            </a:lvl4pPr>
            <a:lvl5pPr>
              <a:defRPr sz="1800"/>
            </a:lvl5pPr>
          </a:lstStyle>
          <a:p>
            <a:pPr lvl="0"/>
            <a:r>
              <a:rPr lang="en-US" dirty="0"/>
              <a:t>Click to edit Master text styles</a:t>
            </a:r>
          </a:p>
          <a:p>
            <a:pPr lvl="1"/>
            <a:r>
              <a:rPr lang="en-US" dirty="0"/>
              <a:t> 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0526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extBox 2"/>
          <p:cNvSpPr txBox="1"/>
          <p:nvPr userDrawn="1"/>
        </p:nvSpPr>
        <p:spPr>
          <a:xfrm>
            <a:off x="0" y="114301"/>
            <a:ext cx="9144000" cy="646331"/>
          </a:xfrm>
          <a:prstGeom prst="rect">
            <a:avLst/>
          </a:prstGeom>
          <a:noFill/>
        </p:spPr>
        <p:txBody>
          <a:bodyPr wrap="square" rtlCol="0">
            <a:spAutoFit/>
          </a:bodyPr>
          <a:lstStyle/>
          <a:p>
            <a:pPr algn="ctr"/>
            <a:r>
              <a:rPr lang="en-US" sz="3600" spc="300" dirty="0">
                <a:latin typeface="+mj-lt"/>
              </a:rPr>
              <a:t>CONNECT WITH US!</a:t>
            </a:r>
          </a:p>
        </p:txBody>
      </p:sp>
      <p:pic>
        <p:nvPicPr>
          <p:cNvPr id="4" name="Picture 3" descr="social-media-icons.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43000" y="1143000"/>
            <a:ext cx="983058" cy="747542"/>
          </a:xfrm>
          <a:prstGeom prst="rect">
            <a:avLst/>
          </a:prstGeom>
        </p:spPr>
      </p:pic>
      <p:pic>
        <p:nvPicPr>
          <p:cNvPr id="5" name="Picture 4" descr="mail-icon.jpg"/>
          <p:cNvPicPr>
            <a:picLocks/>
          </p:cNvPicPr>
          <p:nvPr userDrawn="1"/>
        </p:nvPicPr>
        <p:blipFill>
          <a:blip r:embed="rId3" cstate="email">
            <a:extLst>
              <a:ext uri="{28A0092B-C50C-407E-A947-70E740481C1C}">
                <a14:useLocalDpi xmlns:a14="http://schemas.microsoft.com/office/drawing/2010/main"/>
              </a:ext>
            </a:extLst>
          </a:blip>
          <a:stretch>
            <a:fillRect/>
          </a:stretch>
        </p:blipFill>
        <p:spPr>
          <a:xfrm>
            <a:off x="1143000" y="2114550"/>
            <a:ext cx="985094" cy="745678"/>
          </a:xfrm>
          <a:prstGeom prst="rect">
            <a:avLst/>
          </a:prstGeom>
        </p:spPr>
      </p:pic>
      <p:pic>
        <p:nvPicPr>
          <p:cNvPr id="6" name="Picture 5" descr="social-media-icons.jpg"/>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1143000" y="3028950"/>
            <a:ext cx="983058" cy="736539"/>
          </a:xfrm>
          <a:prstGeom prst="rect">
            <a:avLst/>
          </a:prstGeom>
        </p:spPr>
      </p:pic>
      <p:pic>
        <p:nvPicPr>
          <p:cNvPr id="7" name="Picture 6" descr="social-media-icons.jpg"/>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143001" y="3943350"/>
            <a:ext cx="1042151" cy="733993"/>
          </a:xfrm>
          <a:prstGeom prst="rect">
            <a:avLst/>
          </a:prstGeom>
        </p:spPr>
      </p:pic>
      <p:sp>
        <p:nvSpPr>
          <p:cNvPr id="8" name="TextBox 7"/>
          <p:cNvSpPr txBox="1"/>
          <p:nvPr userDrawn="1"/>
        </p:nvSpPr>
        <p:spPr>
          <a:xfrm>
            <a:off x="2286000" y="1371600"/>
            <a:ext cx="6096000" cy="523220"/>
          </a:xfrm>
          <a:prstGeom prst="rect">
            <a:avLst/>
          </a:prstGeom>
          <a:noFill/>
        </p:spPr>
        <p:txBody>
          <a:bodyPr wrap="square" rtlCol="0">
            <a:spAutoFit/>
          </a:bodyPr>
          <a:lstStyle/>
          <a:p>
            <a:r>
              <a:rPr lang="en-US" sz="2800" baseline="0" dirty="0">
                <a:latin typeface="Arial"/>
                <a:cs typeface="Arial"/>
              </a:rPr>
              <a:t>NC3T.com </a:t>
            </a:r>
            <a:r>
              <a:rPr lang="en-US" sz="1800" b="1" i="1" baseline="0" dirty="0">
                <a:solidFill>
                  <a:srgbClr val="7F7F7F"/>
                </a:solidFill>
                <a:latin typeface="Arial"/>
                <a:cs typeface="Arial"/>
              </a:rPr>
              <a:t>SIGN UP FOR BLOG &amp; NEWSLETTER</a:t>
            </a:r>
            <a:endParaRPr lang="en-US" sz="2800" b="1" i="1" dirty="0">
              <a:solidFill>
                <a:srgbClr val="7F7F7F"/>
              </a:solidFill>
              <a:latin typeface="Arial"/>
              <a:cs typeface="Arial"/>
            </a:endParaRPr>
          </a:p>
        </p:txBody>
      </p:sp>
      <p:sp>
        <p:nvSpPr>
          <p:cNvPr id="9" name="TextBox 8"/>
          <p:cNvSpPr txBox="1"/>
          <p:nvPr userDrawn="1"/>
        </p:nvSpPr>
        <p:spPr>
          <a:xfrm>
            <a:off x="2362200" y="2171701"/>
            <a:ext cx="4373146" cy="1003480"/>
          </a:xfrm>
          <a:prstGeom prst="rect">
            <a:avLst/>
          </a:prstGeom>
          <a:noFill/>
        </p:spPr>
        <p:txBody>
          <a:bodyPr wrap="square" rtlCol="0">
            <a:spAutoFit/>
          </a:bodyPr>
          <a:lstStyle/>
          <a:p>
            <a:pPr>
              <a:lnSpc>
                <a:spcPct val="110000"/>
              </a:lnSpc>
            </a:pPr>
            <a:r>
              <a:rPr lang="en-US" sz="2800" baseline="0" dirty="0">
                <a:latin typeface="Arial"/>
                <a:cs typeface="Arial"/>
              </a:rPr>
              <a:t>Hans@NC3T.com</a:t>
            </a:r>
          </a:p>
          <a:p>
            <a:pPr>
              <a:lnSpc>
                <a:spcPct val="110000"/>
              </a:lnSpc>
            </a:pPr>
            <a:r>
              <a:rPr lang="en-US" sz="2800" baseline="0" dirty="0">
                <a:latin typeface="Arial"/>
                <a:cs typeface="Arial"/>
              </a:rPr>
              <a:t>Brett@NC3T.com</a:t>
            </a:r>
          </a:p>
        </p:txBody>
      </p:sp>
      <p:sp>
        <p:nvSpPr>
          <p:cNvPr id="10" name="TextBox 9"/>
          <p:cNvSpPr txBox="1"/>
          <p:nvPr userDrawn="1"/>
        </p:nvSpPr>
        <p:spPr>
          <a:xfrm>
            <a:off x="2362201" y="3314700"/>
            <a:ext cx="3653017" cy="523220"/>
          </a:xfrm>
          <a:prstGeom prst="rect">
            <a:avLst/>
          </a:prstGeom>
          <a:noFill/>
        </p:spPr>
        <p:txBody>
          <a:bodyPr wrap="square" rtlCol="0">
            <a:spAutoFit/>
          </a:bodyPr>
          <a:lstStyle/>
          <a:p>
            <a:r>
              <a:rPr lang="en-US" sz="2800" dirty="0">
                <a:latin typeface="Arial"/>
                <a:cs typeface="Arial"/>
              </a:rPr>
              <a:t>@</a:t>
            </a:r>
            <a:r>
              <a:rPr lang="en-US" sz="2800" dirty="0" err="1">
                <a:latin typeface="Arial"/>
                <a:cs typeface="Arial"/>
              </a:rPr>
              <a:t>hansmeeder</a:t>
            </a:r>
            <a:endParaRPr lang="en-US" sz="2800" dirty="0">
              <a:latin typeface="Arial"/>
              <a:cs typeface="Arial"/>
            </a:endParaRPr>
          </a:p>
        </p:txBody>
      </p:sp>
      <p:sp>
        <p:nvSpPr>
          <p:cNvPr id="11" name="TextBox 10"/>
          <p:cNvSpPr txBox="1"/>
          <p:nvPr userDrawn="1"/>
        </p:nvSpPr>
        <p:spPr>
          <a:xfrm>
            <a:off x="2362200" y="4229100"/>
            <a:ext cx="4896876" cy="523220"/>
          </a:xfrm>
          <a:prstGeom prst="rect">
            <a:avLst/>
          </a:prstGeom>
          <a:noFill/>
        </p:spPr>
        <p:txBody>
          <a:bodyPr wrap="square" rtlCol="0">
            <a:spAutoFit/>
          </a:bodyPr>
          <a:lstStyle/>
          <a:p>
            <a:r>
              <a:rPr lang="en-US" sz="2800" baseline="0" dirty="0">
                <a:latin typeface="Arial"/>
                <a:cs typeface="Arial"/>
              </a:rPr>
              <a:t>NC3T / Meeder Consulting</a:t>
            </a:r>
            <a:endParaRPr lang="en-US" sz="2800" dirty="0">
              <a:latin typeface="Arial"/>
              <a:cs typeface="Arial"/>
            </a:endParaRPr>
          </a:p>
        </p:txBody>
      </p:sp>
    </p:spTree>
    <p:extLst>
      <p:ext uri="{BB962C8B-B14F-4D97-AF65-F5344CB8AC3E}">
        <p14:creationId xmlns:p14="http://schemas.microsoft.com/office/powerpoint/2010/main" val="534697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2" name="Picture 1" descr="thank you.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9600" y="914400"/>
            <a:ext cx="5200352" cy="2414449"/>
          </a:xfrm>
          <a:prstGeom prst="rect">
            <a:avLst/>
          </a:prstGeom>
        </p:spPr>
      </p:pic>
      <p:sp>
        <p:nvSpPr>
          <p:cNvPr id="3" name="TextBox 2"/>
          <p:cNvSpPr txBox="1"/>
          <p:nvPr userDrawn="1"/>
        </p:nvSpPr>
        <p:spPr>
          <a:xfrm>
            <a:off x="3733800" y="2800351"/>
            <a:ext cx="4572000" cy="1096903"/>
          </a:xfrm>
          <a:prstGeom prst="rect">
            <a:avLst/>
          </a:prstGeom>
          <a:noFill/>
        </p:spPr>
        <p:txBody>
          <a:bodyPr wrap="square" rtlCol="0">
            <a:spAutoFit/>
          </a:bodyPr>
          <a:lstStyle/>
          <a:p>
            <a:pPr>
              <a:lnSpc>
                <a:spcPct val="120000"/>
              </a:lnSpc>
            </a:pPr>
            <a:r>
              <a:rPr lang="en-US" sz="3200" dirty="0"/>
              <a:t>Facilitator</a:t>
            </a:r>
          </a:p>
          <a:p>
            <a:pPr>
              <a:lnSpc>
                <a:spcPct val="120000"/>
              </a:lnSpc>
            </a:pPr>
            <a:r>
              <a:rPr lang="en-US" sz="2400" dirty="0"/>
              <a:t>Email</a:t>
            </a:r>
          </a:p>
        </p:txBody>
      </p:sp>
    </p:spTree>
    <p:extLst>
      <p:ext uri="{BB962C8B-B14F-4D97-AF65-F5344CB8AC3E}">
        <p14:creationId xmlns:p14="http://schemas.microsoft.com/office/powerpoint/2010/main" val="3765830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971550"/>
            <a:ext cx="9144000" cy="1102519"/>
          </a:xfrm>
          <a:prstGeom prst="rect">
            <a:avLst/>
          </a:prstGeom>
        </p:spPr>
        <p:txBody>
          <a:bodyPr/>
          <a:lstStyle>
            <a:lvl1pPr>
              <a:defRPr>
                <a:ln>
                  <a:noFill/>
                </a:ln>
              </a:defRPr>
            </a:lvl1pPr>
          </a:lstStyle>
          <a:p>
            <a:r>
              <a:rPr lang="en-US" dirty="0"/>
              <a:t>NATIONAL CENTER FOR COLLEGE AND CAREER TRANSITION</a:t>
            </a:r>
          </a:p>
        </p:txBody>
      </p:sp>
      <p:sp>
        <p:nvSpPr>
          <p:cNvPr id="3" name="Subtitle 2"/>
          <p:cNvSpPr>
            <a:spLocks noGrp="1"/>
          </p:cNvSpPr>
          <p:nvPr>
            <p:ph type="subTitle" idx="1"/>
          </p:nvPr>
        </p:nvSpPr>
        <p:spPr>
          <a:xfrm>
            <a:off x="152400" y="2171700"/>
            <a:ext cx="8839200" cy="742950"/>
          </a:xfrm>
          <a:prstGeom prst="rect">
            <a:avLst/>
          </a:prstGeom>
        </p:spPr>
        <p:txBody>
          <a:bodyPr>
            <a:normAutofit/>
          </a:bodyPr>
          <a:lstStyle>
            <a:lvl1pPr marL="0" indent="0" algn="ctr">
              <a:buNone/>
              <a:defRPr sz="3600" spc="3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4" name="Picture 3" descr="NC3T high resolution.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95600" y="3429000"/>
            <a:ext cx="3639312" cy="1265639"/>
          </a:xfrm>
          <a:prstGeom prst="rect">
            <a:avLst/>
          </a:prstGeom>
        </p:spPr>
      </p:pic>
    </p:spTree>
    <p:extLst>
      <p:ext uri="{BB962C8B-B14F-4D97-AF65-F5344CB8AC3E}">
        <p14:creationId xmlns:p14="http://schemas.microsoft.com/office/powerpoint/2010/main" val="103787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pic>
        <p:nvPicPr>
          <p:cNvPr id="2" name="Picture 1" descr="thank you.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9600" y="971550"/>
            <a:ext cx="5200352" cy="2414449"/>
          </a:xfrm>
          <a:prstGeom prst="rect">
            <a:avLst/>
          </a:prstGeom>
        </p:spPr>
      </p:pic>
      <p:sp>
        <p:nvSpPr>
          <p:cNvPr id="3" name="TextBox 2"/>
          <p:cNvSpPr txBox="1"/>
          <p:nvPr userDrawn="1"/>
        </p:nvSpPr>
        <p:spPr>
          <a:xfrm>
            <a:off x="3733800" y="2686050"/>
            <a:ext cx="4572000" cy="1023037"/>
          </a:xfrm>
          <a:prstGeom prst="rect">
            <a:avLst/>
          </a:prstGeom>
          <a:noFill/>
        </p:spPr>
        <p:txBody>
          <a:bodyPr wrap="square" rtlCol="0">
            <a:spAutoFit/>
          </a:bodyPr>
          <a:lstStyle/>
          <a:p>
            <a:pPr>
              <a:lnSpc>
                <a:spcPct val="120000"/>
              </a:lnSpc>
            </a:pPr>
            <a:r>
              <a:rPr lang="en-US" sz="2800" b="1" dirty="0"/>
              <a:t>Hans</a:t>
            </a:r>
            <a:r>
              <a:rPr lang="en-US" sz="2800" b="1" baseline="0" dirty="0"/>
              <a:t> Meeder</a:t>
            </a:r>
            <a:endParaRPr lang="en-US" sz="2800" b="1" dirty="0"/>
          </a:p>
          <a:p>
            <a:pPr>
              <a:lnSpc>
                <a:spcPct val="120000"/>
              </a:lnSpc>
            </a:pPr>
            <a:r>
              <a:rPr lang="en-US" sz="2400" dirty="0"/>
              <a:t>Hans@</a:t>
            </a:r>
            <a:r>
              <a:rPr lang="en-US" sz="2400" baseline="0" dirty="0"/>
              <a:t>NC3T.com</a:t>
            </a:r>
            <a:endParaRPr lang="en-US" sz="2400" dirty="0"/>
          </a:p>
        </p:txBody>
      </p:sp>
    </p:spTree>
    <p:extLst>
      <p:ext uri="{BB962C8B-B14F-4D97-AF65-F5344CB8AC3E}">
        <p14:creationId xmlns:p14="http://schemas.microsoft.com/office/powerpoint/2010/main" val="3886508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pic>
        <p:nvPicPr>
          <p:cNvPr id="2" name="Picture 1" descr="thank you.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9600" y="914400"/>
            <a:ext cx="5200352" cy="2414449"/>
          </a:xfrm>
          <a:prstGeom prst="rect">
            <a:avLst/>
          </a:prstGeom>
        </p:spPr>
      </p:pic>
      <p:sp>
        <p:nvSpPr>
          <p:cNvPr id="3" name="TextBox 2"/>
          <p:cNvSpPr txBox="1"/>
          <p:nvPr userDrawn="1"/>
        </p:nvSpPr>
        <p:spPr>
          <a:xfrm>
            <a:off x="3733800" y="2628900"/>
            <a:ext cx="4572000" cy="1023037"/>
          </a:xfrm>
          <a:prstGeom prst="rect">
            <a:avLst/>
          </a:prstGeom>
          <a:noFill/>
        </p:spPr>
        <p:txBody>
          <a:bodyPr wrap="square" rtlCol="0">
            <a:spAutoFit/>
          </a:bodyPr>
          <a:lstStyle/>
          <a:p>
            <a:pPr>
              <a:lnSpc>
                <a:spcPct val="120000"/>
              </a:lnSpc>
            </a:pPr>
            <a:r>
              <a:rPr lang="en-US" sz="2800" b="1" dirty="0"/>
              <a:t>Brett</a:t>
            </a:r>
            <a:r>
              <a:rPr lang="en-US" sz="2800" b="1" baseline="0" dirty="0"/>
              <a:t> </a:t>
            </a:r>
            <a:r>
              <a:rPr lang="en-US" sz="2800" b="1" baseline="0" dirty="0" err="1"/>
              <a:t>Pawlowski</a:t>
            </a:r>
            <a:endParaRPr lang="en-US" sz="2800" b="1" dirty="0"/>
          </a:p>
          <a:p>
            <a:pPr>
              <a:lnSpc>
                <a:spcPct val="120000"/>
              </a:lnSpc>
            </a:pPr>
            <a:r>
              <a:rPr lang="en-US" sz="2400" dirty="0"/>
              <a:t>Brett@</a:t>
            </a:r>
            <a:r>
              <a:rPr lang="en-US" sz="2400" baseline="0" dirty="0"/>
              <a:t>NC3T.com</a:t>
            </a:r>
            <a:endParaRPr lang="en-US" sz="2400" dirty="0"/>
          </a:p>
        </p:txBody>
      </p:sp>
    </p:spTree>
    <p:extLst>
      <p:ext uri="{BB962C8B-B14F-4D97-AF65-F5344CB8AC3E}">
        <p14:creationId xmlns:p14="http://schemas.microsoft.com/office/powerpoint/2010/main" val="2963714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pic>
        <p:nvPicPr>
          <p:cNvPr id="2" name="Picture 1" descr="thank you.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9600" y="857250"/>
            <a:ext cx="5200352" cy="2414449"/>
          </a:xfrm>
          <a:prstGeom prst="rect">
            <a:avLst/>
          </a:prstGeom>
        </p:spPr>
      </p:pic>
      <p:sp>
        <p:nvSpPr>
          <p:cNvPr id="3" name="TextBox 2"/>
          <p:cNvSpPr txBox="1"/>
          <p:nvPr userDrawn="1"/>
        </p:nvSpPr>
        <p:spPr>
          <a:xfrm>
            <a:off x="3733800" y="2628900"/>
            <a:ext cx="4572000" cy="2186432"/>
          </a:xfrm>
          <a:prstGeom prst="rect">
            <a:avLst/>
          </a:prstGeom>
          <a:noFill/>
        </p:spPr>
        <p:txBody>
          <a:bodyPr wrap="square" rtlCol="0">
            <a:spAutoFit/>
          </a:bodyPr>
          <a:lstStyle/>
          <a:p>
            <a:pPr>
              <a:lnSpc>
                <a:spcPct val="120000"/>
              </a:lnSpc>
            </a:pPr>
            <a:r>
              <a:rPr lang="en-US" sz="2800" b="1" dirty="0"/>
              <a:t>Hans Meeder</a:t>
            </a:r>
          </a:p>
          <a:p>
            <a:pPr>
              <a:lnSpc>
                <a:spcPct val="120000"/>
              </a:lnSpc>
            </a:pPr>
            <a:r>
              <a:rPr lang="en-US" sz="2400" dirty="0"/>
              <a:t>Hans@NC3T.com</a:t>
            </a:r>
          </a:p>
          <a:p>
            <a:pPr>
              <a:lnSpc>
                <a:spcPct val="120000"/>
              </a:lnSpc>
            </a:pPr>
            <a:endParaRPr lang="en-US" sz="1100" dirty="0"/>
          </a:p>
          <a:p>
            <a:pPr>
              <a:lnSpc>
                <a:spcPct val="120000"/>
              </a:lnSpc>
            </a:pPr>
            <a:r>
              <a:rPr lang="en-US" sz="2800" b="1" dirty="0"/>
              <a:t>Brett</a:t>
            </a:r>
            <a:r>
              <a:rPr lang="en-US" sz="2800" b="1" baseline="0" dirty="0"/>
              <a:t> </a:t>
            </a:r>
            <a:r>
              <a:rPr lang="en-US" sz="2800" b="1" baseline="0" dirty="0" err="1"/>
              <a:t>Pawlowski</a:t>
            </a:r>
            <a:endParaRPr lang="en-US" sz="2800" b="1" dirty="0"/>
          </a:p>
          <a:p>
            <a:pPr>
              <a:lnSpc>
                <a:spcPct val="120000"/>
              </a:lnSpc>
            </a:pPr>
            <a:r>
              <a:rPr lang="en-US" sz="2400" dirty="0"/>
              <a:t>Brett@</a:t>
            </a:r>
            <a:r>
              <a:rPr lang="en-US" sz="2400" baseline="0" dirty="0"/>
              <a:t>NC3T.com</a:t>
            </a:r>
            <a:endParaRPr lang="en-US" sz="2400" dirty="0"/>
          </a:p>
        </p:txBody>
      </p:sp>
    </p:spTree>
    <p:extLst>
      <p:ext uri="{BB962C8B-B14F-4D97-AF65-F5344CB8AC3E}">
        <p14:creationId xmlns:p14="http://schemas.microsoft.com/office/powerpoint/2010/main" val="370797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933" y="171451"/>
            <a:ext cx="9144000" cy="514350"/>
          </a:xfrm>
          <a:prstGeom prst="rect">
            <a:avLst/>
          </a:prstGeom>
        </p:spPr>
        <p:txBody>
          <a:bodyPr/>
          <a:lstStyle>
            <a:lvl1pPr>
              <a:defRPr sz="4000" b="1" spc="300"/>
            </a:lvl1pPr>
          </a:lstStyle>
          <a:p>
            <a:r>
              <a:rPr lang="en-US" dirty="0"/>
              <a:t>CLICK TO EDIT MASTER TITLE STYLE</a:t>
            </a:r>
          </a:p>
        </p:txBody>
      </p:sp>
      <p:sp>
        <p:nvSpPr>
          <p:cNvPr id="3" name="Subtitle 2"/>
          <p:cNvSpPr>
            <a:spLocks noGrp="1"/>
          </p:cNvSpPr>
          <p:nvPr>
            <p:ph type="subTitle" idx="1"/>
          </p:nvPr>
        </p:nvSpPr>
        <p:spPr>
          <a:xfrm>
            <a:off x="457200" y="1657350"/>
            <a:ext cx="8305800" cy="1314450"/>
          </a:xfrm>
          <a:prstGeom prst="rect">
            <a:avLst/>
          </a:prstGeom>
        </p:spPr>
        <p:txBody>
          <a:bodyPr>
            <a:normAutofit/>
          </a:bodyPr>
          <a:lstStyle>
            <a:lvl1pPr marL="0" indent="0" algn="ctr">
              <a:buNone/>
              <a:defRPr sz="3600">
                <a:solidFill>
                  <a:srgbClr val="7F7F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036774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778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600" spc="300"/>
            </a:lvl1pPr>
          </a:lstStyle>
          <a:p>
            <a:r>
              <a:rPr lang="en-US" dirty="0"/>
              <a:t>CLICK TO EDIT MASTER TITLE STYLE</a:t>
            </a:r>
          </a:p>
        </p:txBody>
      </p:sp>
      <p:sp>
        <p:nvSpPr>
          <p:cNvPr id="3" name="Content Placeholder 2"/>
          <p:cNvSpPr>
            <a:spLocks noGrp="1"/>
          </p:cNvSpPr>
          <p:nvPr>
            <p:ph idx="1"/>
          </p:nvPr>
        </p:nvSpPr>
        <p:spPr>
          <a:xfrm>
            <a:off x="381000" y="1085851"/>
            <a:ext cx="8229600" cy="3051572"/>
          </a:xfrm>
        </p:spPr>
        <p:txBody>
          <a:bodyPr/>
          <a:lstStyle>
            <a:lvl1pPr>
              <a:defRPr sz="3600"/>
            </a:lvl1pPr>
            <a:lvl2pPr marL="914400" indent="-457200">
              <a:buFont typeface="Arial"/>
              <a:buChar char="•"/>
              <a:defRPr sz="3200"/>
            </a:lvl2pPr>
            <a:lvl4pPr>
              <a:defRPr sz="2800"/>
            </a:lvl4pPr>
            <a:lvl5pPr>
              <a:defRPr sz="2400"/>
            </a:lvl5pPr>
            <a:lvl6pPr>
              <a:defRPr sz="2000"/>
            </a:lvl6p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Tree>
    <p:extLst>
      <p:ext uri="{BB962C8B-B14F-4D97-AF65-F5344CB8AC3E}">
        <p14:creationId xmlns:p14="http://schemas.microsoft.com/office/powerpoint/2010/main" val="212373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5400"/>
            <a:ext cx="9144000" cy="742950"/>
          </a:xfrm>
        </p:spPr>
        <p:txBody>
          <a:bodyPr/>
          <a:lstStyle>
            <a:lvl1pPr>
              <a:defRPr sz="4000" b="0"/>
            </a:lvl1pPr>
          </a:lstStyle>
          <a:p>
            <a:r>
              <a:rPr lang="en-US" dirty="0"/>
              <a:t>CLICK TO EDIT MASTER TITLE STYLE</a:t>
            </a:r>
          </a:p>
        </p:txBody>
      </p:sp>
      <p:sp>
        <p:nvSpPr>
          <p:cNvPr id="3" name="Text Placeholder 2"/>
          <p:cNvSpPr>
            <a:spLocks noGrp="1"/>
          </p:cNvSpPr>
          <p:nvPr>
            <p:ph type="body" sz="half" idx="1"/>
          </p:nvPr>
        </p:nvSpPr>
        <p:spPr>
          <a:xfrm>
            <a:off x="381000" y="1028701"/>
            <a:ext cx="3848100" cy="3280172"/>
          </a:xfrm>
        </p:spPr>
        <p:txBody>
          <a:bodyPr/>
          <a:lstStyle>
            <a:lvl1pPr marL="0" indent="0">
              <a:buFont typeface="Arial"/>
              <a:buNone/>
              <a:defRPr sz="32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76800" y="1028701"/>
            <a:ext cx="3848100" cy="3280172"/>
          </a:xfrm>
        </p:spPr>
        <p:txBody>
          <a:bodyPr/>
          <a:lstStyle>
            <a:lvl1pPr>
              <a:defRPr sz="32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2000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1597819"/>
            <a:ext cx="9144000" cy="1102519"/>
          </a:xfrm>
          <a:prstGeom prst="rect">
            <a:avLst/>
          </a:prstGeom>
        </p:spPr>
        <p:txBody>
          <a:bodyPr/>
          <a:lstStyle>
            <a:lvl1pPr>
              <a:defRPr sz="4000" b="0" spc="30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457200" y="2914650"/>
            <a:ext cx="8305800" cy="1314450"/>
          </a:xfrm>
          <a:prstGeom prst="rect">
            <a:avLst/>
          </a:prstGeom>
        </p:spPr>
        <p:txBody>
          <a:bodyPr/>
          <a:lstStyle>
            <a:lvl1pPr marL="0" indent="0" algn="ctr">
              <a:buNone/>
              <a:defRPr sz="3600" b="0" spc="300">
                <a:solidFill>
                  <a:srgbClr val="7F7F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755734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0233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 y="171451"/>
            <a:ext cx="8991600" cy="628649"/>
          </a:xfrm>
          <a:prstGeom prst="rect">
            <a:avLst/>
          </a:prstGeom>
        </p:spPr>
        <p:txBody>
          <a:bodyPr/>
          <a:lstStyle>
            <a:lvl1pPr>
              <a:defRPr sz="3600" b="0" spc="3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381000" y="1485900"/>
            <a:ext cx="8305800" cy="742950"/>
          </a:xfrm>
          <a:prstGeom prst="rect">
            <a:avLst/>
          </a:prstGeom>
        </p:spPr>
        <p:txBody>
          <a:bodyPr/>
          <a:lstStyle>
            <a:lvl1pPr marL="0" indent="0" algn="ctr">
              <a:buNone/>
              <a:defRPr sz="3600" b="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030347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5" name="Picture 4" descr="NC3T logo no background.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3401" y="2971800"/>
            <a:ext cx="3779669" cy="1314450"/>
          </a:xfrm>
          <a:prstGeom prst="rect">
            <a:avLst/>
          </a:prstGeom>
        </p:spPr>
      </p:pic>
      <p:cxnSp>
        <p:nvCxnSpPr>
          <p:cNvPr id="7" name="Straight Connector 6"/>
          <p:cNvCxnSpPr/>
          <p:nvPr userDrawn="1"/>
        </p:nvCxnSpPr>
        <p:spPr>
          <a:xfrm>
            <a:off x="4648200" y="857250"/>
            <a:ext cx="0" cy="3429000"/>
          </a:xfrm>
          <a:prstGeom prst="line">
            <a:avLst/>
          </a:prstGeom>
        </p:spPr>
        <p:style>
          <a:lnRef idx="3">
            <a:schemeClr val="dk1"/>
          </a:lnRef>
          <a:fillRef idx="0">
            <a:schemeClr val="dk1"/>
          </a:fillRef>
          <a:effectRef idx="2">
            <a:schemeClr val="dk1"/>
          </a:effectRef>
          <a:fontRef idx="minor">
            <a:schemeClr val="tx1"/>
          </a:fontRef>
        </p:style>
      </p:cxnSp>
      <p:sp>
        <p:nvSpPr>
          <p:cNvPr id="8" name="TextBox 7"/>
          <p:cNvSpPr txBox="1"/>
          <p:nvPr userDrawn="1"/>
        </p:nvSpPr>
        <p:spPr>
          <a:xfrm>
            <a:off x="4800600" y="1428750"/>
            <a:ext cx="3962400" cy="1077218"/>
          </a:xfrm>
          <a:prstGeom prst="rect">
            <a:avLst/>
          </a:prstGeom>
          <a:noFill/>
        </p:spPr>
        <p:txBody>
          <a:bodyPr wrap="square" rtlCol="0">
            <a:spAutoFit/>
          </a:bodyPr>
          <a:lstStyle/>
          <a:p>
            <a:r>
              <a:rPr lang="en-US" sz="3200" spc="300" dirty="0"/>
              <a:t>TITLE</a:t>
            </a:r>
            <a:r>
              <a:rPr lang="en-US" sz="3200" spc="300" baseline="0" dirty="0"/>
              <a:t> OF MEETING OR PRESENTATION</a:t>
            </a:r>
            <a:endParaRPr lang="en-US" sz="3200" spc="300" dirty="0"/>
          </a:p>
        </p:txBody>
      </p:sp>
      <p:sp>
        <p:nvSpPr>
          <p:cNvPr id="9" name="TextBox 8"/>
          <p:cNvSpPr txBox="1"/>
          <p:nvPr userDrawn="1"/>
        </p:nvSpPr>
        <p:spPr>
          <a:xfrm>
            <a:off x="4876800" y="3714750"/>
            <a:ext cx="3581400" cy="707886"/>
          </a:xfrm>
          <a:prstGeom prst="rect">
            <a:avLst/>
          </a:prstGeom>
          <a:noFill/>
        </p:spPr>
        <p:txBody>
          <a:bodyPr wrap="square" rtlCol="0">
            <a:spAutoFit/>
          </a:bodyPr>
          <a:lstStyle/>
          <a:p>
            <a:r>
              <a:rPr lang="en-US" sz="2000" dirty="0"/>
              <a:t>Meet</a:t>
            </a:r>
            <a:r>
              <a:rPr lang="en-US" sz="2000" baseline="0" dirty="0"/>
              <a:t>ing/ presentation date</a:t>
            </a:r>
          </a:p>
          <a:p>
            <a:r>
              <a:rPr lang="en-US" sz="2000" baseline="0" dirty="0"/>
              <a:t>Meeting/presentation location</a:t>
            </a:r>
            <a:endParaRPr lang="en-US" sz="2000" dirty="0"/>
          </a:p>
        </p:txBody>
      </p:sp>
      <p:pic>
        <p:nvPicPr>
          <p:cNvPr id="2" name="Picture 1" descr="PIN NO STATE CMYK.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6800" y="1257300"/>
            <a:ext cx="2968752" cy="1108710"/>
          </a:xfrm>
          <a:prstGeom prst="rect">
            <a:avLst/>
          </a:prstGeom>
        </p:spPr>
      </p:pic>
    </p:spTree>
    <p:extLst>
      <p:ext uri="{BB962C8B-B14F-4D97-AF65-F5344CB8AC3E}">
        <p14:creationId xmlns:p14="http://schemas.microsoft.com/office/powerpoint/2010/main" val="3404946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extBox 2"/>
          <p:cNvSpPr txBox="1"/>
          <p:nvPr userDrawn="1"/>
        </p:nvSpPr>
        <p:spPr>
          <a:xfrm>
            <a:off x="228600" y="228601"/>
            <a:ext cx="8763000" cy="646331"/>
          </a:xfrm>
          <a:prstGeom prst="rect">
            <a:avLst/>
          </a:prstGeom>
          <a:noFill/>
        </p:spPr>
        <p:txBody>
          <a:bodyPr wrap="square" rtlCol="0">
            <a:spAutoFit/>
          </a:bodyPr>
          <a:lstStyle/>
          <a:p>
            <a:pPr algn="ctr"/>
            <a:r>
              <a:rPr lang="en-US" sz="3600" spc="300" dirty="0">
                <a:latin typeface="+mj-lt"/>
              </a:rPr>
              <a:t>CLICK</a:t>
            </a:r>
            <a:r>
              <a:rPr lang="en-US" sz="3600" spc="300" baseline="0" dirty="0">
                <a:latin typeface="+mj-lt"/>
              </a:rPr>
              <a:t> TO EDIT MASTER TITLE STYLE</a:t>
            </a:r>
            <a:endParaRPr lang="en-US" sz="3600" spc="300" dirty="0">
              <a:latin typeface="+mj-lt"/>
            </a:endParaRPr>
          </a:p>
        </p:txBody>
      </p:sp>
      <p:sp>
        <p:nvSpPr>
          <p:cNvPr id="5" name="Text Placeholder 2"/>
          <p:cNvSpPr>
            <a:spLocks noGrp="1"/>
          </p:cNvSpPr>
          <p:nvPr>
            <p:ph idx="1"/>
          </p:nvPr>
        </p:nvSpPr>
        <p:spPr>
          <a:xfrm>
            <a:off x="381000" y="1257301"/>
            <a:ext cx="8229600" cy="3051572"/>
          </a:xfrm>
          <a:prstGeom prst="rect">
            <a:avLst/>
          </a:prstGeom>
        </p:spPr>
        <p:txBody>
          <a:bodyPr vert="horz" lIns="91440" tIns="45720" rIns="91440" bIns="45720" rtlCol="0">
            <a:normAutofit/>
          </a:bodyPr>
          <a:lstStyle>
            <a:lvl1pPr algn="l">
              <a:defRPr sz="3600" b="0"/>
            </a:lvl1pPr>
            <a:lvl2pPr marL="863600" indent="-406400">
              <a:defRPr sz="3200"/>
            </a:lvl2pPr>
            <a:lvl3pPr>
              <a:buFont typeface="Wingdings" charset="2"/>
              <a:buChar char="²"/>
              <a:defRPr sz="2800"/>
            </a:lvl3pPr>
          </a:lstStyle>
          <a:p>
            <a:pPr lvl="0"/>
            <a:r>
              <a:rPr lang="en-US" dirty="0"/>
              <a:t>Click to edit Master text styles</a:t>
            </a:r>
          </a:p>
          <a:p>
            <a:pPr marL="1028700" marR="0" lvl="1" indent="-571500" algn="l" defTabSz="914400" rtl="0" eaLnBrk="1" fontAlgn="auto" latinLnBrk="0" hangingPunct="1">
              <a:lnSpc>
                <a:spcPct val="100000"/>
              </a:lnSpc>
              <a:spcBef>
                <a:spcPct val="20000"/>
              </a:spcBef>
              <a:spcAft>
                <a:spcPts val="0"/>
              </a:spcAft>
              <a:buClrTx/>
              <a:buSzTx/>
              <a:buFont typeface="Arial"/>
              <a:buChar char="•"/>
              <a:tabLst/>
              <a:defRPr/>
            </a:pPr>
            <a:r>
              <a:rPr lang="en-US" dirty="0"/>
              <a:t>Second level</a:t>
            </a:r>
          </a:p>
          <a:p>
            <a:pPr marL="1028700" marR="0" lvl="1" indent="-571500" algn="l" defTabSz="914400" rtl="0" eaLnBrk="1" fontAlgn="auto" latinLnBrk="0" hangingPunct="1">
              <a:lnSpc>
                <a:spcPct val="100000"/>
              </a:lnSpc>
              <a:spcBef>
                <a:spcPct val="20000"/>
              </a:spcBef>
              <a:spcAft>
                <a:spcPts val="0"/>
              </a:spcAft>
              <a:buClrTx/>
              <a:buSzTx/>
              <a:buFont typeface="Arial"/>
              <a:buChar char="•"/>
              <a:tabLst/>
              <a:defRPr/>
            </a:pPr>
            <a:r>
              <a:rPr lang="en-US" dirty="0"/>
              <a:t>Second level</a:t>
            </a:r>
          </a:p>
          <a:p>
            <a:pPr marL="1028700" marR="0" lvl="1" indent="-571500" algn="l" defTabSz="914400" rtl="0" eaLnBrk="1" fontAlgn="auto" latinLnBrk="0" hangingPunct="1">
              <a:lnSpc>
                <a:spcPct val="100000"/>
              </a:lnSpc>
              <a:spcBef>
                <a:spcPct val="20000"/>
              </a:spcBef>
              <a:spcAft>
                <a:spcPts val="0"/>
              </a:spcAft>
              <a:buClrTx/>
              <a:buSzTx/>
              <a:buFont typeface="Arial"/>
              <a:buChar char="•"/>
              <a:tabLst/>
              <a:defRPr/>
            </a:pPr>
            <a:r>
              <a:rPr lang="en-US" dirty="0"/>
              <a:t>Second level</a:t>
            </a:r>
          </a:p>
          <a:p>
            <a:pPr marL="1714500" marR="0" lvl="2" indent="-571500" algn="l" defTabSz="914400" rtl="0" eaLnBrk="1" fontAlgn="auto" latinLnBrk="0" hangingPunct="1">
              <a:lnSpc>
                <a:spcPct val="100000"/>
              </a:lnSpc>
              <a:spcBef>
                <a:spcPct val="20000"/>
              </a:spcBef>
              <a:spcAft>
                <a:spcPts val="0"/>
              </a:spcAft>
              <a:buClrTx/>
              <a:buSzTx/>
              <a:buFont typeface="Arial"/>
              <a:buChar char="•"/>
              <a:tabLst/>
              <a:defRPr/>
            </a:pPr>
            <a:r>
              <a:rPr lang="en-US" dirty="0"/>
              <a:t>Third level</a:t>
            </a:r>
          </a:p>
          <a:p>
            <a:pPr marL="1714500" marR="0" lvl="2" indent="-571500" algn="l" defTabSz="914400" rtl="0" eaLnBrk="1" fontAlgn="auto" latinLnBrk="0" hangingPunct="1">
              <a:lnSpc>
                <a:spcPct val="100000"/>
              </a:lnSpc>
              <a:spcBef>
                <a:spcPct val="20000"/>
              </a:spcBef>
              <a:spcAft>
                <a:spcPts val="0"/>
              </a:spcAft>
              <a:buClrTx/>
              <a:buSzTx/>
              <a:buFont typeface="Arial"/>
              <a:buChar char="•"/>
              <a:tabLst/>
              <a:defRPr/>
            </a:pPr>
            <a:r>
              <a:rPr lang="en-US" dirty="0"/>
              <a:t>Third level</a:t>
            </a:r>
          </a:p>
          <a:p>
            <a:pPr marL="1028700" marR="0" lvl="1" indent="-571500" algn="l" defTabSz="914400" rtl="0" eaLnBrk="1" fontAlgn="auto" latinLnBrk="0" hangingPunct="1">
              <a:lnSpc>
                <a:spcPct val="100000"/>
              </a:lnSpc>
              <a:spcBef>
                <a:spcPct val="20000"/>
              </a:spcBef>
              <a:spcAft>
                <a:spcPts val="0"/>
              </a:spcAft>
              <a:buClrTx/>
              <a:buSzTx/>
              <a:buFont typeface="Arial"/>
              <a:buChar char="•"/>
              <a:tabLst/>
              <a:defRPr/>
            </a:pPr>
            <a:endParaRPr lang="en-US" dirty="0"/>
          </a:p>
          <a:p>
            <a:pPr lvl="1"/>
            <a:endParaRPr lang="en-US" dirty="0"/>
          </a:p>
        </p:txBody>
      </p:sp>
    </p:spTree>
    <p:extLst>
      <p:ext uri="{BB962C8B-B14F-4D97-AF65-F5344CB8AC3E}">
        <p14:creationId xmlns:p14="http://schemas.microsoft.com/office/powerpoint/2010/main" val="1585321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extBox 2"/>
          <p:cNvSpPr txBox="1"/>
          <p:nvPr userDrawn="1"/>
        </p:nvSpPr>
        <p:spPr>
          <a:xfrm>
            <a:off x="228600" y="114301"/>
            <a:ext cx="8763000" cy="646331"/>
          </a:xfrm>
          <a:prstGeom prst="rect">
            <a:avLst/>
          </a:prstGeom>
          <a:noFill/>
        </p:spPr>
        <p:txBody>
          <a:bodyPr wrap="square" rtlCol="0">
            <a:spAutoFit/>
          </a:bodyPr>
          <a:lstStyle/>
          <a:p>
            <a:pPr algn="ctr"/>
            <a:r>
              <a:rPr lang="en-US" sz="3600" spc="300" dirty="0">
                <a:latin typeface="+mj-lt"/>
              </a:rPr>
              <a:t>CLICK</a:t>
            </a:r>
            <a:r>
              <a:rPr lang="en-US" sz="3600" spc="300" baseline="0" dirty="0">
                <a:latin typeface="+mj-lt"/>
              </a:rPr>
              <a:t> TO EDIT MASTER TITLE STYLE</a:t>
            </a:r>
            <a:endParaRPr lang="en-US" sz="3600" spc="300" dirty="0">
              <a:latin typeface="+mj-lt"/>
            </a:endParaRPr>
          </a:p>
        </p:txBody>
      </p:sp>
    </p:spTree>
    <p:extLst>
      <p:ext uri="{BB962C8B-B14F-4D97-AF65-F5344CB8AC3E}">
        <p14:creationId xmlns:p14="http://schemas.microsoft.com/office/powerpoint/2010/main" val="216852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171451"/>
            <a:ext cx="9144000" cy="628649"/>
          </a:xfrm>
          <a:prstGeom prst="rect">
            <a:avLst/>
          </a:prstGeom>
        </p:spPr>
        <p:txBody>
          <a:bodyPr/>
          <a:lstStyle>
            <a:lvl1pPr>
              <a:defRPr sz="3600" b="0" spc="3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457200" y="2286000"/>
            <a:ext cx="8305800" cy="742950"/>
          </a:xfrm>
          <a:prstGeom prst="rect">
            <a:avLst/>
          </a:prstGeom>
        </p:spPr>
        <p:txBody>
          <a:bodyPr/>
          <a:lstStyle>
            <a:lvl1pPr marL="0" indent="0" algn="ctr">
              <a:buNone/>
              <a:defRPr sz="3600" b="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490992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extBox 2"/>
          <p:cNvSpPr txBox="1"/>
          <p:nvPr userDrawn="1"/>
        </p:nvSpPr>
        <p:spPr>
          <a:xfrm>
            <a:off x="228600" y="228601"/>
            <a:ext cx="8763000" cy="646331"/>
          </a:xfrm>
          <a:prstGeom prst="rect">
            <a:avLst/>
          </a:prstGeom>
          <a:noFill/>
        </p:spPr>
        <p:txBody>
          <a:bodyPr wrap="square" rtlCol="0">
            <a:spAutoFit/>
          </a:bodyPr>
          <a:lstStyle/>
          <a:p>
            <a:pPr algn="ctr"/>
            <a:r>
              <a:rPr lang="en-US" sz="3600" spc="300" dirty="0">
                <a:latin typeface="+mj-lt"/>
              </a:rPr>
              <a:t>CLICK</a:t>
            </a:r>
            <a:r>
              <a:rPr lang="en-US" sz="3600" spc="300" baseline="0" dirty="0">
                <a:latin typeface="+mj-lt"/>
              </a:rPr>
              <a:t> TO EDIT MASTER TITLE STYLE</a:t>
            </a:r>
            <a:endParaRPr lang="en-US" sz="3600" spc="300" dirty="0">
              <a:latin typeface="+mj-lt"/>
            </a:endParaRPr>
          </a:p>
        </p:txBody>
      </p:sp>
      <p:sp>
        <p:nvSpPr>
          <p:cNvPr id="5" name="Text Placeholder 2"/>
          <p:cNvSpPr>
            <a:spLocks noGrp="1"/>
          </p:cNvSpPr>
          <p:nvPr>
            <p:ph idx="1"/>
          </p:nvPr>
        </p:nvSpPr>
        <p:spPr>
          <a:xfrm>
            <a:off x="381000" y="1257301"/>
            <a:ext cx="8229600" cy="3051572"/>
          </a:xfrm>
          <a:prstGeom prst="rect">
            <a:avLst/>
          </a:prstGeom>
        </p:spPr>
        <p:txBody>
          <a:bodyPr vert="horz" lIns="91440" tIns="45720" rIns="91440" bIns="45720" rtlCol="0">
            <a:normAutofit/>
          </a:bodyPr>
          <a:lstStyle>
            <a:lvl1pPr algn="l">
              <a:defRPr sz="3600" b="0"/>
            </a:lvl1pPr>
            <a:lvl2pPr marL="863600" indent="-406400">
              <a:defRPr sz="3200"/>
            </a:lvl2pPr>
            <a:lvl3pPr>
              <a:buFont typeface="Wingdings" charset="2"/>
              <a:buChar char="²"/>
              <a:defRPr sz="2800"/>
            </a:lvl3pPr>
          </a:lstStyle>
          <a:p>
            <a:pPr lvl="0"/>
            <a:r>
              <a:rPr lang="en-US" dirty="0"/>
              <a:t>Click to edit Master text styles</a:t>
            </a:r>
          </a:p>
          <a:p>
            <a:pPr marL="1028700" marR="0" lvl="1" indent="-571500" algn="l" defTabSz="914400" rtl="0" eaLnBrk="1" fontAlgn="auto" latinLnBrk="0" hangingPunct="1">
              <a:lnSpc>
                <a:spcPct val="100000"/>
              </a:lnSpc>
              <a:spcBef>
                <a:spcPct val="20000"/>
              </a:spcBef>
              <a:spcAft>
                <a:spcPts val="0"/>
              </a:spcAft>
              <a:buClrTx/>
              <a:buSzTx/>
              <a:buFont typeface="Arial"/>
              <a:buChar char="•"/>
              <a:tabLst/>
              <a:defRPr/>
            </a:pPr>
            <a:r>
              <a:rPr lang="en-US" dirty="0"/>
              <a:t>Second level</a:t>
            </a:r>
          </a:p>
          <a:p>
            <a:pPr marL="1028700" marR="0" lvl="1" indent="-571500" algn="l" defTabSz="914400" rtl="0" eaLnBrk="1" fontAlgn="auto" latinLnBrk="0" hangingPunct="1">
              <a:lnSpc>
                <a:spcPct val="100000"/>
              </a:lnSpc>
              <a:spcBef>
                <a:spcPct val="20000"/>
              </a:spcBef>
              <a:spcAft>
                <a:spcPts val="0"/>
              </a:spcAft>
              <a:buClrTx/>
              <a:buSzTx/>
              <a:buFont typeface="Arial"/>
              <a:buChar char="•"/>
              <a:tabLst/>
              <a:defRPr/>
            </a:pPr>
            <a:r>
              <a:rPr lang="en-US" dirty="0"/>
              <a:t>Second level</a:t>
            </a:r>
          </a:p>
          <a:p>
            <a:pPr marL="1028700" marR="0" lvl="1" indent="-571500" algn="l" defTabSz="914400" rtl="0" eaLnBrk="1" fontAlgn="auto" latinLnBrk="0" hangingPunct="1">
              <a:lnSpc>
                <a:spcPct val="100000"/>
              </a:lnSpc>
              <a:spcBef>
                <a:spcPct val="20000"/>
              </a:spcBef>
              <a:spcAft>
                <a:spcPts val="0"/>
              </a:spcAft>
              <a:buClrTx/>
              <a:buSzTx/>
              <a:buFont typeface="Arial"/>
              <a:buChar char="•"/>
              <a:tabLst/>
              <a:defRPr/>
            </a:pPr>
            <a:r>
              <a:rPr lang="en-US" dirty="0"/>
              <a:t>Second level</a:t>
            </a:r>
          </a:p>
          <a:p>
            <a:pPr marL="1714500" marR="0" lvl="2" indent="-571500" algn="l" defTabSz="914400" rtl="0" eaLnBrk="1" fontAlgn="auto" latinLnBrk="0" hangingPunct="1">
              <a:lnSpc>
                <a:spcPct val="100000"/>
              </a:lnSpc>
              <a:spcBef>
                <a:spcPct val="20000"/>
              </a:spcBef>
              <a:spcAft>
                <a:spcPts val="0"/>
              </a:spcAft>
              <a:buClrTx/>
              <a:buSzTx/>
              <a:buFont typeface="Arial"/>
              <a:buChar char="•"/>
              <a:tabLst/>
              <a:defRPr/>
            </a:pPr>
            <a:r>
              <a:rPr lang="en-US" dirty="0"/>
              <a:t>Third level</a:t>
            </a:r>
          </a:p>
          <a:p>
            <a:pPr marL="1714500" marR="0" lvl="2" indent="-571500" algn="l" defTabSz="914400" rtl="0" eaLnBrk="1" fontAlgn="auto" latinLnBrk="0" hangingPunct="1">
              <a:lnSpc>
                <a:spcPct val="100000"/>
              </a:lnSpc>
              <a:spcBef>
                <a:spcPct val="20000"/>
              </a:spcBef>
              <a:spcAft>
                <a:spcPts val="0"/>
              </a:spcAft>
              <a:buClrTx/>
              <a:buSzTx/>
              <a:buFont typeface="Arial"/>
              <a:buChar char="•"/>
              <a:tabLst/>
              <a:defRPr/>
            </a:pPr>
            <a:r>
              <a:rPr lang="en-US" dirty="0"/>
              <a:t>Third level</a:t>
            </a:r>
          </a:p>
          <a:p>
            <a:pPr marL="1028700" marR="0" lvl="1" indent="-571500" algn="l" defTabSz="914400" rtl="0" eaLnBrk="1" fontAlgn="auto" latinLnBrk="0" hangingPunct="1">
              <a:lnSpc>
                <a:spcPct val="100000"/>
              </a:lnSpc>
              <a:spcBef>
                <a:spcPct val="20000"/>
              </a:spcBef>
              <a:spcAft>
                <a:spcPts val="0"/>
              </a:spcAft>
              <a:buClrTx/>
              <a:buSzTx/>
              <a:buFont typeface="Arial"/>
              <a:buChar char="•"/>
              <a:tabLst/>
              <a:defRPr/>
            </a:pPr>
            <a:endParaRPr lang="en-US" dirty="0"/>
          </a:p>
          <a:p>
            <a:pPr lvl="1"/>
            <a:endParaRPr lang="en-US" dirty="0"/>
          </a:p>
        </p:txBody>
      </p:sp>
    </p:spTree>
    <p:extLst>
      <p:ext uri="{BB962C8B-B14F-4D97-AF65-F5344CB8AC3E}">
        <p14:creationId xmlns:p14="http://schemas.microsoft.com/office/powerpoint/2010/main" val="4161085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extBox 2"/>
          <p:cNvSpPr txBox="1"/>
          <p:nvPr userDrawn="1"/>
        </p:nvSpPr>
        <p:spPr>
          <a:xfrm>
            <a:off x="4800600" y="1371600"/>
            <a:ext cx="3962400" cy="1200329"/>
          </a:xfrm>
          <a:prstGeom prst="rect">
            <a:avLst/>
          </a:prstGeom>
          <a:noFill/>
        </p:spPr>
        <p:txBody>
          <a:bodyPr wrap="square" rtlCol="0">
            <a:spAutoFit/>
          </a:bodyPr>
          <a:lstStyle/>
          <a:p>
            <a:pPr algn="l"/>
            <a:r>
              <a:rPr lang="en-US" sz="3600" spc="300" dirty="0">
                <a:latin typeface="+mj-lt"/>
              </a:rPr>
              <a:t>PRESENTATION</a:t>
            </a:r>
            <a:r>
              <a:rPr lang="en-US" sz="3600" spc="300" baseline="0" dirty="0">
                <a:latin typeface="+mj-lt"/>
              </a:rPr>
              <a:t> TITLE</a:t>
            </a:r>
            <a:endParaRPr lang="en-US" sz="3600" spc="300" dirty="0">
              <a:latin typeface="+mj-lt"/>
            </a:endParaRPr>
          </a:p>
        </p:txBody>
      </p:sp>
      <p:cxnSp>
        <p:nvCxnSpPr>
          <p:cNvPr id="4" name="Straight Connector 3"/>
          <p:cNvCxnSpPr/>
          <p:nvPr userDrawn="1"/>
        </p:nvCxnSpPr>
        <p:spPr>
          <a:xfrm>
            <a:off x="4495800" y="1371600"/>
            <a:ext cx="0" cy="3200400"/>
          </a:xfrm>
          <a:prstGeom prst="line">
            <a:avLst/>
          </a:prstGeom>
        </p:spPr>
        <p:style>
          <a:lnRef idx="2">
            <a:schemeClr val="dk1"/>
          </a:lnRef>
          <a:fillRef idx="0">
            <a:schemeClr val="dk1"/>
          </a:fillRef>
          <a:effectRef idx="1">
            <a:schemeClr val="dk1"/>
          </a:effectRef>
          <a:fontRef idx="minor">
            <a:schemeClr val="tx1"/>
          </a:fontRef>
        </p:style>
      </p:cxnSp>
      <p:pic>
        <p:nvPicPr>
          <p:cNvPr id="7" name="Picture 6" descr="NC3T logo no background.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3253400"/>
            <a:ext cx="3688620" cy="1282786"/>
          </a:xfrm>
          <a:prstGeom prst="rect">
            <a:avLst/>
          </a:prstGeom>
        </p:spPr>
      </p:pic>
      <p:sp>
        <p:nvSpPr>
          <p:cNvPr id="9" name="TextBox 8"/>
          <p:cNvSpPr txBox="1"/>
          <p:nvPr userDrawn="1"/>
        </p:nvSpPr>
        <p:spPr>
          <a:xfrm>
            <a:off x="4800600" y="3886200"/>
            <a:ext cx="3581400" cy="923330"/>
          </a:xfrm>
          <a:prstGeom prst="rect">
            <a:avLst/>
          </a:prstGeom>
          <a:noFill/>
        </p:spPr>
        <p:txBody>
          <a:bodyPr wrap="square" rtlCol="0">
            <a:spAutoFit/>
          </a:bodyPr>
          <a:lstStyle/>
          <a:p>
            <a:r>
              <a:rPr lang="en-US" sz="1800" dirty="0">
                <a:latin typeface="+mj-lt"/>
              </a:rPr>
              <a:t>PRESENTATION</a:t>
            </a:r>
            <a:r>
              <a:rPr lang="en-US" sz="1800" baseline="0" dirty="0">
                <a:latin typeface="+mj-lt"/>
              </a:rPr>
              <a:t> SUBTITLE</a:t>
            </a:r>
          </a:p>
          <a:p>
            <a:r>
              <a:rPr lang="en-US" sz="1800" baseline="0" dirty="0">
                <a:latin typeface="+mj-lt"/>
              </a:rPr>
              <a:t>DATE</a:t>
            </a:r>
          </a:p>
          <a:p>
            <a:r>
              <a:rPr lang="en-US" sz="1800" baseline="0" dirty="0">
                <a:latin typeface="+mj-lt"/>
              </a:rPr>
              <a:t>LOCATION</a:t>
            </a:r>
            <a:endParaRPr lang="en-US" sz="1800" dirty="0">
              <a:latin typeface="+mj-lt"/>
            </a:endParaRPr>
          </a:p>
        </p:txBody>
      </p:sp>
    </p:spTree>
    <p:extLst>
      <p:ext uri="{BB962C8B-B14F-4D97-AF65-F5344CB8AC3E}">
        <p14:creationId xmlns:p14="http://schemas.microsoft.com/office/powerpoint/2010/main" val="52205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14300"/>
            <a:ext cx="9144000" cy="571500"/>
          </a:xfrm>
          <a:prstGeom prst="rect">
            <a:avLst/>
          </a:prstGeom>
        </p:spPr>
        <p:txBody>
          <a:bodyPr/>
          <a:lstStyle>
            <a:lvl1pPr>
              <a:defRPr sz="4000" b="0" spc="300"/>
            </a:lvl1pPr>
          </a:lstStyle>
          <a:p>
            <a:r>
              <a:rPr lang="en-US" dirty="0"/>
              <a:t>WELCOME TO THE WEBINAR!</a:t>
            </a:r>
          </a:p>
        </p:txBody>
      </p:sp>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28601" y="1200150"/>
            <a:ext cx="8686801" cy="3757042"/>
          </a:xfrm>
          <a:prstGeom prst="rect">
            <a:avLst/>
          </a:prstGeom>
        </p:spPr>
      </p:pic>
      <p:sp>
        <p:nvSpPr>
          <p:cNvPr id="8" name="TextBox 7"/>
          <p:cNvSpPr txBox="1"/>
          <p:nvPr userDrawn="1"/>
        </p:nvSpPr>
        <p:spPr>
          <a:xfrm>
            <a:off x="228600" y="1314450"/>
            <a:ext cx="2286000" cy="2369880"/>
          </a:xfrm>
          <a:prstGeom prst="rect">
            <a:avLst/>
          </a:prstGeom>
          <a:noFill/>
        </p:spPr>
        <p:txBody>
          <a:bodyPr wrap="square" rtlCol="0">
            <a:spAutoFit/>
          </a:bodyPr>
          <a:lstStyle/>
          <a:p>
            <a:pPr algn="ctr"/>
            <a:r>
              <a:rPr lang="en-US" sz="2000" b="1" dirty="0"/>
              <a:t>HAVING AUDIO ISSUES? </a:t>
            </a:r>
          </a:p>
          <a:p>
            <a:pPr marL="0" indent="0">
              <a:buFont typeface="+mj-lt"/>
              <a:buNone/>
            </a:pPr>
            <a:r>
              <a:rPr lang="en-US" sz="1800" dirty="0"/>
              <a:t>First,</a:t>
            </a:r>
            <a:r>
              <a:rPr lang="en-US" sz="1800" baseline="0" dirty="0"/>
              <a:t> l</a:t>
            </a:r>
            <a:r>
              <a:rPr lang="en-US" sz="1800" dirty="0"/>
              <a:t>og out and back </a:t>
            </a:r>
            <a:r>
              <a:rPr lang="en-US" sz="1800" dirty="0" err="1"/>
              <a:t>in.Still</a:t>
            </a:r>
            <a:r>
              <a:rPr lang="en-US" sz="1800" baseline="0" dirty="0"/>
              <a:t> not working? C</a:t>
            </a:r>
            <a:r>
              <a:rPr lang="en-US" sz="1800" dirty="0"/>
              <a:t>lick audio drop down on right hand panel, select “Telephone,” and dial in on</a:t>
            </a:r>
            <a:r>
              <a:rPr lang="en-US" sz="1800" baseline="0" dirty="0"/>
              <a:t> phone</a:t>
            </a:r>
            <a:r>
              <a:rPr lang="en-US" sz="1800" dirty="0"/>
              <a:t>.</a:t>
            </a:r>
          </a:p>
        </p:txBody>
      </p:sp>
      <p:sp>
        <p:nvSpPr>
          <p:cNvPr id="9" name="TextBox 8"/>
          <p:cNvSpPr txBox="1"/>
          <p:nvPr userDrawn="1"/>
        </p:nvSpPr>
        <p:spPr>
          <a:xfrm>
            <a:off x="6324600" y="2228850"/>
            <a:ext cx="2438400" cy="1261884"/>
          </a:xfrm>
          <a:prstGeom prst="rect">
            <a:avLst/>
          </a:prstGeom>
          <a:noFill/>
        </p:spPr>
        <p:txBody>
          <a:bodyPr wrap="square" rtlCol="0">
            <a:spAutoFit/>
          </a:bodyPr>
          <a:lstStyle/>
          <a:p>
            <a:r>
              <a:rPr lang="en-US" sz="2000" b="1" baseline="0" dirty="0"/>
              <a:t>QUESTIONS OR COMMENTS? </a:t>
            </a:r>
          </a:p>
          <a:p>
            <a:r>
              <a:rPr lang="en-US" sz="1800" b="1" baseline="0" dirty="0"/>
              <a:t>T</a:t>
            </a:r>
            <a:r>
              <a:rPr lang="en-US" sz="1800" dirty="0"/>
              <a:t>ype them in question box to the right.</a:t>
            </a:r>
            <a:endParaRPr lang="en-US" sz="2000" dirty="0"/>
          </a:p>
        </p:txBody>
      </p:sp>
      <p:sp>
        <p:nvSpPr>
          <p:cNvPr id="10" name="TextBox 9"/>
          <p:cNvSpPr txBox="1"/>
          <p:nvPr userDrawn="1"/>
        </p:nvSpPr>
        <p:spPr>
          <a:xfrm>
            <a:off x="5029200" y="1028701"/>
            <a:ext cx="3810000" cy="954107"/>
          </a:xfrm>
          <a:prstGeom prst="rect">
            <a:avLst/>
          </a:prstGeom>
          <a:noFill/>
        </p:spPr>
        <p:txBody>
          <a:bodyPr wrap="square" rtlCol="0">
            <a:spAutoFit/>
          </a:bodyPr>
          <a:lstStyle/>
          <a:p>
            <a:r>
              <a:rPr lang="en-US" sz="2000" b="1" dirty="0"/>
              <a:t>CAN’T HEAR US?</a:t>
            </a:r>
          </a:p>
          <a:p>
            <a:r>
              <a:rPr lang="en-US" sz="1800" dirty="0"/>
              <a:t>Check</a:t>
            </a:r>
            <a:r>
              <a:rPr lang="en-US" sz="1800" baseline="0" dirty="0"/>
              <a:t> your speaker volume.</a:t>
            </a:r>
          </a:p>
          <a:p>
            <a:r>
              <a:rPr lang="en-US" sz="1800" baseline="0" dirty="0"/>
              <a:t>Type an SOS into the question box.</a:t>
            </a:r>
            <a:endParaRPr lang="en-US" sz="1800" dirty="0"/>
          </a:p>
        </p:txBody>
      </p:sp>
    </p:spTree>
    <p:extLst>
      <p:ext uri="{BB962C8B-B14F-4D97-AF65-F5344CB8AC3E}">
        <p14:creationId xmlns:p14="http://schemas.microsoft.com/office/powerpoint/2010/main" val="3378529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TextBox 2"/>
          <p:cNvSpPr txBox="1"/>
          <p:nvPr userDrawn="1"/>
        </p:nvSpPr>
        <p:spPr>
          <a:xfrm>
            <a:off x="1" y="-114300"/>
            <a:ext cx="9110133" cy="1200329"/>
          </a:xfrm>
          <a:prstGeom prst="rect">
            <a:avLst/>
          </a:prstGeom>
          <a:noFill/>
        </p:spPr>
        <p:txBody>
          <a:bodyPr wrap="square" rtlCol="0">
            <a:spAutoFit/>
          </a:bodyPr>
          <a:lstStyle/>
          <a:p>
            <a:pPr algn="ctr"/>
            <a:r>
              <a:rPr lang="en-US" sz="3600" spc="300" dirty="0">
                <a:latin typeface="+mj-lt"/>
              </a:rPr>
              <a:t>TODAY’S FACILITATOR: </a:t>
            </a:r>
          </a:p>
          <a:p>
            <a:pPr algn="ctr"/>
            <a:r>
              <a:rPr lang="en-US" sz="3600" spc="300" dirty="0">
                <a:latin typeface="+mj-lt"/>
              </a:rPr>
              <a:t>HANS</a:t>
            </a:r>
            <a:r>
              <a:rPr lang="en-US" sz="3600" spc="300" baseline="0" dirty="0">
                <a:latin typeface="+mj-lt"/>
              </a:rPr>
              <a:t> MEEDER</a:t>
            </a:r>
            <a:endParaRPr lang="en-US" sz="3600" spc="300" dirty="0">
              <a:latin typeface="+mj-lt"/>
            </a:endParaRPr>
          </a:p>
        </p:txBody>
      </p:sp>
      <p:pic>
        <p:nvPicPr>
          <p:cNvPr id="8" name="Picture 7"/>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5562600" y="1600200"/>
            <a:ext cx="2895600" cy="2810875"/>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9" name="TextBox 8"/>
          <p:cNvSpPr txBox="1"/>
          <p:nvPr userDrawn="1"/>
        </p:nvSpPr>
        <p:spPr>
          <a:xfrm>
            <a:off x="457200" y="1543050"/>
            <a:ext cx="4876800" cy="4678204"/>
          </a:xfrm>
          <a:prstGeom prst="rect">
            <a:avLst/>
          </a:prstGeom>
          <a:noFill/>
        </p:spPr>
        <p:txBody>
          <a:bodyPr wrap="square" rtlCol="0">
            <a:spAutoFit/>
          </a:bodyPr>
          <a:lstStyle/>
          <a:p>
            <a:pPr marL="285750" indent="-285750">
              <a:spcBef>
                <a:spcPts val="613"/>
              </a:spcBef>
              <a:buFont typeface="Arial"/>
              <a:buChar char="•"/>
            </a:pPr>
            <a:r>
              <a:rPr lang="en-US" sz="2400" dirty="0">
                <a:latin typeface="Calibri" pitchFamily="34" charset="0"/>
                <a:ea typeface="MS PGothic" pitchFamily="34" charset="-128"/>
                <a:sym typeface="Calibri" pitchFamily="34" charset="0"/>
              </a:rPr>
              <a:t>NC3T Co-founder and President</a:t>
            </a:r>
          </a:p>
          <a:p>
            <a:pPr marL="285750" marR="0" indent="-285750" algn="l" defTabSz="914400" rtl="0" eaLnBrk="1" fontAlgn="auto" latinLnBrk="0" hangingPunct="1">
              <a:lnSpc>
                <a:spcPct val="100000"/>
              </a:lnSpc>
              <a:spcBef>
                <a:spcPts val="613"/>
              </a:spcBef>
              <a:spcAft>
                <a:spcPts val="0"/>
              </a:spcAft>
              <a:buClrTx/>
              <a:buSzTx/>
              <a:buFont typeface="Arial"/>
              <a:buChar char="•"/>
              <a:tabLst/>
              <a:defRPr/>
            </a:pPr>
            <a:r>
              <a:rPr lang="en-US" sz="2400" dirty="0">
                <a:latin typeface="Calibri Bold" charset="0"/>
                <a:ea typeface="MS PGothic" pitchFamily="34" charset="-128"/>
                <a:sym typeface="Calibri Bold" charset="0"/>
              </a:rPr>
              <a:t>Brett </a:t>
            </a:r>
            <a:r>
              <a:rPr lang="en-US" sz="2400" dirty="0" err="1">
                <a:latin typeface="Calibri Bold" charset="0"/>
                <a:ea typeface="MS PGothic" pitchFamily="34" charset="-128"/>
                <a:sym typeface="Calibri Bold" charset="0"/>
              </a:rPr>
              <a:t>Pawlowski</a:t>
            </a:r>
            <a:r>
              <a:rPr lang="en-US" sz="2400" dirty="0">
                <a:latin typeface="Calibri" pitchFamily="34" charset="0"/>
                <a:ea typeface="MS PGothic" pitchFamily="34" charset="-128"/>
                <a:sym typeface="Calibri" pitchFamily="34" charset="0"/>
              </a:rPr>
              <a:t>, is cofounder of NC3T and serves as its </a:t>
            </a:r>
            <a:br>
              <a:rPr lang="en-US" sz="2400" dirty="0">
                <a:latin typeface="Calibri" pitchFamily="34" charset="0"/>
                <a:ea typeface="MS PGothic" pitchFamily="34" charset="-128"/>
                <a:sym typeface="Calibri" pitchFamily="34" charset="0"/>
              </a:rPr>
            </a:br>
            <a:r>
              <a:rPr lang="en-US" sz="2400" dirty="0">
                <a:latin typeface="Calibri" pitchFamily="34" charset="0"/>
                <a:ea typeface="MS PGothic" pitchFamily="34" charset="-128"/>
                <a:sym typeface="Calibri" pitchFamily="34" charset="0"/>
              </a:rPr>
              <a:t>Executive Vice President. </a:t>
            </a:r>
            <a:r>
              <a:rPr lang="en-US" sz="2400" dirty="0" err="1">
                <a:latin typeface="Calibri" pitchFamily="34" charset="0"/>
                <a:ea typeface="MS PGothic" pitchFamily="34" charset="-128"/>
                <a:sym typeface="Calibri" pitchFamily="34" charset="0"/>
              </a:rPr>
              <a:t>Pawlowski</a:t>
            </a:r>
            <a:r>
              <a:rPr lang="en-US" sz="2400" dirty="0">
                <a:latin typeface="Calibri" pitchFamily="34" charset="0"/>
                <a:ea typeface="MS PGothic" pitchFamily="34" charset="-128"/>
                <a:sym typeface="Calibri" pitchFamily="34" charset="0"/>
              </a:rPr>
              <a:t> has been published widely on the topic of business/ education engagement  and has worked with businesses, nonprofits, and others on building effective education engagement programs. </a:t>
            </a:r>
          </a:p>
          <a:p>
            <a:pPr marL="285750" indent="-285750">
              <a:spcBef>
                <a:spcPts val="613"/>
              </a:spcBef>
              <a:buFont typeface="Arial"/>
              <a:buChar char="•"/>
            </a:pPr>
            <a:endParaRPr lang="en-US" sz="2400" dirty="0">
              <a:latin typeface="Calibri" pitchFamily="34" charset="0"/>
              <a:ea typeface="MS PGothic" pitchFamily="34" charset="-128"/>
              <a:sym typeface="Calibri" pitchFamily="34" charset="0"/>
            </a:endParaRPr>
          </a:p>
        </p:txBody>
      </p:sp>
    </p:spTree>
    <p:extLst>
      <p:ext uri="{BB962C8B-B14F-4D97-AF65-F5344CB8AC3E}">
        <p14:creationId xmlns:p14="http://schemas.microsoft.com/office/powerpoint/2010/main" val="1157225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TextBox 2"/>
          <p:cNvSpPr txBox="1"/>
          <p:nvPr userDrawn="1"/>
        </p:nvSpPr>
        <p:spPr>
          <a:xfrm>
            <a:off x="1" y="-25400"/>
            <a:ext cx="9110133" cy="1323439"/>
          </a:xfrm>
          <a:prstGeom prst="rect">
            <a:avLst/>
          </a:prstGeom>
          <a:noFill/>
        </p:spPr>
        <p:txBody>
          <a:bodyPr wrap="square" rtlCol="0">
            <a:spAutoFit/>
          </a:bodyPr>
          <a:lstStyle/>
          <a:p>
            <a:pPr algn="ctr"/>
            <a:r>
              <a:rPr lang="en-US" sz="4000" spc="300" dirty="0">
                <a:latin typeface="+mj-lt"/>
              </a:rPr>
              <a:t>TODAY’S FACILITATOR: </a:t>
            </a:r>
          </a:p>
          <a:p>
            <a:pPr algn="ctr"/>
            <a:r>
              <a:rPr lang="en-US" sz="4000" spc="300" dirty="0">
                <a:latin typeface="+mj-lt"/>
              </a:rPr>
              <a:t>BRETT</a:t>
            </a:r>
            <a:r>
              <a:rPr lang="en-US" sz="4000" spc="300" baseline="0" dirty="0">
                <a:latin typeface="+mj-lt"/>
              </a:rPr>
              <a:t> PAWLOWSKI</a:t>
            </a:r>
            <a:endParaRPr lang="en-US" sz="4000" spc="300" dirty="0">
              <a:latin typeface="+mj-lt"/>
            </a:endParaRPr>
          </a:p>
        </p:txBody>
      </p:sp>
      <p:sp>
        <p:nvSpPr>
          <p:cNvPr id="9" name="TextBox 8"/>
          <p:cNvSpPr txBox="1"/>
          <p:nvPr userDrawn="1"/>
        </p:nvSpPr>
        <p:spPr>
          <a:xfrm>
            <a:off x="457200" y="1657350"/>
            <a:ext cx="4876800" cy="3200876"/>
          </a:xfrm>
          <a:prstGeom prst="rect">
            <a:avLst/>
          </a:prstGeom>
          <a:noFill/>
        </p:spPr>
        <p:txBody>
          <a:bodyPr wrap="square" rtlCol="0">
            <a:spAutoFit/>
          </a:bodyPr>
          <a:lstStyle/>
          <a:p>
            <a:pPr marL="285750" indent="-285750">
              <a:spcBef>
                <a:spcPts val="613"/>
              </a:spcBef>
              <a:buFont typeface="Arial"/>
              <a:buChar char="•"/>
            </a:pPr>
            <a:r>
              <a:rPr lang="en-US" sz="2400" dirty="0">
                <a:latin typeface="Calibri" pitchFamily="34" charset="0"/>
                <a:ea typeface="MS PGothic" pitchFamily="34" charset="-128"/>
                <a:sym typeface="Calibri" pitchFamily="34" charset="0"/>
              </a:rPr>
              <a:t>NC3T Co-founder and Executive Vice</a:t>
            </a:r>
            <a:r>
              <a:rPr lang="en-US" sz="2400" baseline="0" dirty="0">
                <a:latin typeface="Calibri" pitchFamily="34" charset="0"/>
                <a:ea typeface="MS PGothic" pitchFamily="34" charset="-128"/>
                <a:sym typeface="Calibri" pitchFamily="34" charset="0"/>
              </a:rPr>
              <a:t> </a:t>
            </a:r>
            <a:r>
              <a:rPr lang="en-US" sz="2400" dirty="0">
                <a:latin typeface="Calibri" pitchFamily="34" charset="0"/>
                <a:ea typeface="MS PGothic" pitchFamily="34" charset="-128"/>
                <a:sym typeface="Calibri" pitchFamily="34" charset="0"/>
              </a:rPr>
              <a:t>President</a:t>
            </a:r>
          </a:p>
          <a:p>
            <a:pPr marL="285750" marR="0" indent="-285750" algn="l" defTabSz="914400" rtl="0" eaLnBrk="1" fontAlgn="auto" latinLnBrk="0" hangingPunct="1">
              <a:lnSpc>
                <a:spcPct val="100000"/>
              </a:lnSpc>
              <a:spcBef>
                <a:spcPts val="613"/>
              </a:spcBef>
              <a:spcAft>
                <a:spcPts val="0"/>
              </a:spcAft>
              <a:buClrTx/>
              <a:buSzTx/>
              <a:buFont typeface="Arial"/>
              <a:buChar char="•"/>
              <a:tabLst/>
              <a:defRPr/>
            </a:pPr>
            <a:r>
              <a:rPr lang="en-US" sz="2400" dirty="0">
                <a:latin typeface="Calibri" pitchFamily="34" charset="0"/>
                <a:ea typeface="MS PGothic" pitchFamily="34" charset="-128"/>
                <a:sym typeface="Calibri" pitchFamily="34" charset="0"/>
              </a:rPr>
              <a:t>Published widely on the topic of business/ education engagement</a:t>
            </a:r>
          </a:p>
          <a:p>
            <a:pPr marL="285750" marR="0" indent="-285750" algn="l" defTabSz="914400" rtl="0" eaLnBrk="1" fontAlgn="auto" latinLnBrk="0" hangingPunct="1">
              <a:lnSpc>
                <a:spcPct val="100000"/>
              </a:lnSpc>
              <a:spcBef>
                <a:spcPts val="613"/>
              </a:spcBef>
              <a:spcAft>
                <a:spcPts val="0"/>
              </a:spcAft>
              <a:buClrTx/>
              <a:buSzTx/>
              <a:buFont typeface="Arial"/>
              <a:buChar char="•"/>
              <a:tabLst/>
              <a:defRPr/>
            </a:pPr>
            <a:r>
              <a:rPr lang="en-US" sz="2400" dirty="0">
                <a:latin typeface="Calibri" pitchFamily="34" charset="0"/>
                <a:ea typeface="MS PGothic" pitchFamily="34" charset="-128"/>
                <a:sym typeface="Calibri" pitchFamily="34" charset="0"/>
              </a:rPr>
              <a:t>Worked extensively with businesses, nonprofits, and others on building effective education engagement programs</a:t>
            </a:r>
          </a:p>
        </p:txBody>
      </p:sp>
      <p:pic>
        <p:nvPicPr>
          <p:cNvPr id="5" name="Picture 8"/>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5486400" y="1600200"/>
            <a:ext cx="2950026" cy="2693504"/>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6877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3" name="TextBox 2"/>
          <p:cNvSpPr txBox="1"/>
          <p:nvPr userDrawn="1"/>
        </p:nvSpPr>
        <p:spPr>
          <a:xfrm>
            <a:off x="0" y="114301"/>
            <a:ext cx="8991600" cy="646331"/>
          </a:xfrm>
          <a:prstGeom prst="rect">
            <a:avLst/>
          </a:prstGeom>
          <a:noFill/>
        </p:spPr>
        <p:txBody>
          <a:bodyPr wrap="square" rtlCol="0">
            <a:spAutoFit/>
          </a:bodyPr>
          <a:lstStyle/>
          <a:p>
            <a:pPr algn="ctr"/>
            <a:r>
              <a:rPr lang="en-US" sz="3600" spc="300" dirty="0">
                <a:latin typeface="+mj-lt"/>
              </a:rPr>
              <a:t>NC3T LEADERSHIP</a:t>
            </a:r>
          </a:p>
        </p:txBody>
      </p:sp>
      <p:sp>
        <p:nvSpPr>
          <p:cNvPr id="6" name="TextBox 5"/>
          <p:cNvSpPr txBox="1"/>
          <p:nvPr userDrawn="1"/>
        </p:nvSpPr>
        <p:spPr>
          <a:xfrm>
            <a:off x="1143000" y="1200150"/>
            <a:ext cx="4800600" cy="2246769"/>
          </a:xfrm>
          <a:prstGeom prst="rect">
            <a:avLst/>
          </a:prstGeom>
          <a:noFill/>
        </p:spPr>
        <p:txBody>
          <a:bodyPr wrap="square" rtlCol="0">
            <a:spAutoFit/>
          </a:bodyPr>
          <a:lstStyle/>
          <a:p>
            <a:pPr marL="0" indent="0">
              <a:spcBef>
                <a:spcPts val="613"/>
              </a:spcBef>
              <a:buNone/>
            </a:pPr>
            <a:r>
              <a:rPr lang="en-US" sz="2000" b="1" dirty="0">
                <a:latin typeface="Calibri Bold" charset="0"/>
                <a:ea typeface="MS PGothic" pitchFamily="34" charset="-128"/>
                <a:sym typeface="Calibri Bold" charset="0"/>
              </a:rPr>
              <a:t>Hans Meeder</a:t>
            </a:r>
            <a:r>
              <a:rPr lang="en-US" sz="2000" b="1" dirty="0">
                <a:latin typeface="Calibri" pitchFamily="34" charset="0"/>
                <a:ea typeface="MS PGothic" pitchFamily="34" charset="-128"/>
                <a:sym typeface="Calibri" pitchFamily="34" charset="0"/>
              </a:rPr>
              <a:t>, President</a:t>
            </a:r>
            <a:r>
              <a:rPr lang="en-US" sz="2000" b="1" baseline="0" dirty="0">
                <a:latin typeface="Calibri" pitchFamily="34" charset="0"/>
                <a:ea typeface="MS PGothic" pitchFamily="34" charset="-128"/>
                <a:sym typeface="Calibri" pitchFamily="34" charset="0"/>
              </a:rPr>
              <a:t> </a:t>
            </a:r>
            <a:r>
              <a:rPr lang="en-US" sz="2000" b="1" dirty="0">
                <a:latin typeface="Calibri" pitchFamily="34" charset="0"/>
                <a:ea typeface="MS PGothic" pitchFamily="34" charset="-128"/>
                <a:sym typeface="Calibri" pitchFamily="34" charset="0"/>
              </a:rPr>
              <a:t> </a:t>
            </a:r>
            <a:r>
              <a:rPr lang="en-US" sz="2000" dirty="0">
                <a:latin typeface="Calibri" pitchFamily="34" charset="0"/>
                <a:ea typeface="MS PGothic" pitchFamily="34" charset="-128"/>
                <a:sym typeface="Calibri" pitchFamily="34" charset="0"/>
              </a:rPr>
              <a:t>Former Deputy Assistant Secretary at the U.S. Department of Education, and a respected national leader conducting research and providing technical assistance on high school redesign, career and technical education, and workforce development.  </a:t>
            </a:r>
          </a:p>
        </p:txBody>
      </p:sp>
      <p:sp>
        <p:nvSpPr>
          <p:cNvPr id="7" name="TextBox 6"/>
          <p:cNvSpPr txBox="1"/>
          <p:nvPr userDrawn="1"/>
        </p:nvSpPr>
        <p:spPr>
          <a:xfrm>
            <a:off x="1143000" y="3257550"/>
            <a:ext cx="4800600" cy="1938992"/>
          </a:xfrm>
          <a:prstGeom prst="rect">
            <a:avLst/>
          </a:prstGeom>
          <a:noFill/>
        </p:spPr>
        <p:txBody>
          <a:bodyPr wrap="square" rtlCol="0">
            <a:spAutoFit/>
          </a:bodyPr>
          <a:lstStyle/>
          <a:p>
            <a:pPr marL="0" indent="0">
              <a:spcBef>
                <a:spcPts val="613"/>
              </a:spcBef>
              <a:buNone/>
            </a:pPr>
            <a:r>
              <a:rPr lang="en-US" sz="2000" b="1" dirty="0">
                <a:latin typeface="Calibri Bold" charset="0"/>
                <a:ea typeface="MS PGothic" pitchFamily="34" charset="-128"/>
                <a:sym typeface="Calibri Bold" charset="0"/>
              </a:rPr>
              <a:t>Brett </a:t>
            </a:r>
            <a:r>
              <a:rPr lang="en-US" sz="2000" b="1" dirty="0" err="1">
                <a:latin typeface="Calibri Bold" charset="0"/>
                <a:ea typeface="MS PGothic" pitchFamily="34" charset="-128"/>
                <a:sym typeface="Calibri Bold" charset="0"/>
              </a:rPr>
              <a:t>Pawlowski</a:t>
            </a:r>
            <a:r>
              <a:rPr lang="en-US" sz="2000" b="1" dirty="0">
                <a:latin typeface="Calibri" pitchFamily="34" charset="0"/>
                <a:ea typeface="MS PGothic" pitchFamily="34" charset="-128"/>
                <a:sym typeface="Calibri" pitchFamily="34" charset="0"/>
              </a:rPr>
              <a:t>, Executive Vice</a:t>
            </a:r>
            <a:r>
              <a:rPr lang="en-US" sz="2000" b="1" baseline="0" dirty="0">
                <a:latin typeface="Calibri" pitchFamily="34" charset="0"/>
                <a:ea typeface="MS PGothic" pitchFamily="34" charset="-128"/>
                <a:sym typeface="Calibri" pitchFamily="34" charset="0"/>
              </a:rPr>
              <a:t> </a:t>
            </a:r>
            <a:r>
              <a:rPr lang="en-US" sz="2000" b="1" dirty="0">
                <a:latin typeface="Calibri" pitchFamily="34" charset="0"/>
                <a:ea typeface="MS PGothic" pitchFamily="34" charset="-128"/>
                <a:sym typeface="Calibri" pitchFamily="34" charset="0"/>
              </a:rPr>
              <a:t>President</a:t>
            </a:r>
            <a:r>
              <a:rPr lang="en-US" sz="2000" dirty="0">
                <a:latin typeface="Calibri" pitchFamily="34" charset="0"/>
                <a:ea typeface="MS PGothic" pitchFamily="34" charset="-128"/>
                <a:sym typeface="Calibri" pitchFamily="34" charset="0"/>
              </a:rPr>
              <a:t> Published widely on the topic of business/ education engagement  and has worked with businesses, nonprofits, and others on building effective education engagement programs</a:t>
            </a:r>
            <a:r>
              <a:rPr lang="en-US" sz="1800" dirty="0">
                <a:latin typeface="Calibri" pitchFamily="34" charset="0"/>
                <a:ea typeface="MS PGothic" pitchFamily="34" charset="-128"/>
                <a:sym typeface="Calibri" pitchFamily="34" charset="0"/>
              </a:rPr>
              <a:t>. </a:t>
            </a:r>
          </a:p>
        </p:txBody>
      </p:sp>
      <p:pic>
        <p:nvPicPr>
          <p:cNvPr id="8" name="Picture 7"/>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172201" y="1257300"/>
            <a:ext cx="1648433" cy="16002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9" name="Picture 8"/>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172201" y="3143250"/>
            <a:ext cx="1711777" cy="1562928"/>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219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3" name="TextBox 2"/>
          <p:cNvSpPr txBox="1"/>
          <p:nvPr userDrawn="1"/>
        </p:nvSpPr>
        <p:spPr>
          <a:xfrm>
            <a:off x="228600" y="114300"/>
            <a:ext cx="8763000" cy="707886"/>
          </a:xfrm>
          <a:prstGeom prst="rect">
            <a:avLst/>
          </a:prstGeom>
          <a:noFill/>
        </p:spPr>
        <p:txBody>
          <a:bodyPr wrap="square" rtlCol="0">
            <a:spAutoFit/>
          </a:bodyPr>
          <a:lstStyle/>
          <a:p>
            <a:pPr algn="ctr"/>
            <a:r>
              <a:rPr lang="en-US" sz="4000" spc="300" dirty="0">
                <a:latin typeface="+mj-lt"/>
              </a:rPr>
              <a:t>NC3T</a:t>
            </a:r>
            <a:r>
              <a:rPr lang="en-US" sz="4000" spc="300" baseline="0" dirty="0">
                <a:latin typeface="+mj-lt"/>
              </a:rPr>
              <a:t> MISSION</a:t>
            </a:r>
            <a:endParaRPr lang="en-US" sz="4000" spc="300" dirty="0">
              <a:latin typeface="+mj-lt"/>
            </a:endParaRPr>
          </a:p>
        </p:txBody>
      </p:sp>
      <p:sp>
        <p:nvSpPr>
          <p:cNvPr id="6" name="TextBox 5"/>
          <p:cNvSpPr txBox="1"/>
          <p:nvPr userDrawn="1"/>
        </p:nvSpPr>
        <p:spPr>
          <a:xfrm>
            <a:off x="304800" y="1543051"/>
            <a:ext cx="8534400" cy="2062103"/>
          </a:xfrm>
          <a:prstGeom prst="rect">
            <a:avLst/>
          </a:prstGeom>
          <a:noFill/>
        </p:spPr>
        <p:txBody>
          <a:bodyPr wrap="square" rtlCol="0">
            <a:spAutoFit/>
          </a:bodyPr>
          <a:lstStyle/>
          <a:p>
            <a:pPr algn="ctr">
              <a:lnSpc>
                <a:spcPct val="100000"/>
              </a:lnSpc>
            </a:pPr>
            <a:r>
              <a:rPr lang="en-US" sz="3200" i="1" spc="300" dirty="0"/>
              <a:t>Every learner with a dream and a plan</a:t>
            </a:r>
          </a:p>
          <a:p>
            <a:pPr algn="ctr">
              <a:lnSpc>
                <a:spcPct val="100000"/>
              </a:lnSpc>
            </a:pPr>
            <a:endParaRPr lang="en-US" sz="3200" i="1" spc="300" dirty="0"/>
          </a:p>
          <a:p>
            <a:pPr algn="ctr">
              <a:lnSpc>
                <a:spcPct val="100000"/>
              </a:lnSpc>
            </a:pPr>
            <a:r>
              <a:rPr lang="en-US" sz="3200" i="1" spc="300" dirty="0"/>
              <a:t>Every community with a capable, </a:t>
            </a:r>
          </a:p>
          <a:p>
            <a:pPr algn="ctr">
              <a:lnSpc>
                <a:spcPct val="100000"/>
              </a:lnSpc>
            </a:pPr>
            <a:r>
              <a:rPr lang="en-US" sz="3200" i="1" spc="300" dirty="0"/>
              <a:t>ready workforce</a:t>
            </a:r>
          </a:p>
        </p:txBody>
      </p:sp>
    </p:spTree>
    <p:extLst>
      <p:ext uri="{BB962C8B-B14F-4D97-AF65-F5344CB8AC3E}">
        <p14:creationId xmlns:p14="http://schemas.microsoft.com/office/powerpoint/2010/main" val="4064180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5" name="Picture 4" descr="NC3T logo no background.jpg"/>
          <p:cNvPicPr>
            <a:picLocks noChangeAspect="1"/>
          </p:cNvPicPr>
          <p:nvPr userDrawn="1"/>
        </p:nvPicPr>
        <p:blipFill rotWithShape="1">
          <a:blip r:embed="rId2" cstate="email">
            <a:extLst>
              <a:ext uri="{28A0092B-C50C-407E-A947-70E740481C1C}">
                <a14:useLocalDpi xmlns:a14="http://schemas.microsoft.com/office/drawing/2010/main"/>
              </a:ext>
            </a:extLst>
          </a:blip>
          <a:srcRect l="-3679" t="-8996" r="-2798" b="-8465"/>
          <a:stretch/>
        </p:blipFill>
        <p:spPr>
          <a:xfrm>
            <a:off x="406401" y="1778001"/>
            <a:ext cx="3674533" cy="1409699"/>
          </a:xfrm>
          <a:prstGeom prst="rect">
            <a:avLst/>
          </a:prstGeom>
        </p:spPr>
      </p:pic>
      <p:cxnSp>
        <p:nvCxnSpPr>
          <p:cNvPr id="7" name="Straight Connector 6"/>
          <p:cNvCxnSpPr/>
          <p:nvPr userDrawn="1"/>
        </p:nvCxnSpPr>
        <p:spPr>
          <a:xfrm>
            <a:off x="4267200" y="1314450"/>
            <a:ext cx="0" cy="2857500"/>
          </a:xfrm>
          <a:prstGeom prst="line">
            <a:avLst/>
          </a:prstGeom>
        </p:spPr>
        <p:style>
          <a:lnRef idx="3">
            <a:schemeClr val="dk1"/>
          </a:lnRef>
          <a:fillRef idx="0">
            <a:schemeClr val="dk1"/>
          </a:fillRef>
          <a:effectRef idx="2">
            <a:schemeClr val="dk1"/>
          </a:effectRef>
          <a:fontRef idx="minor">
            <a:schemeClr val="tx1"/>
          </a:fontRef>
        </p:style>
      </p:cxnSp>
      <p:sp>
        <p:nvSpPr>
          <p:cNvPr id="8" name="TextBox 7"/>
          <p:cNvSpPr txBox="1"/>
          <p:nvPr userDrawn="1"/>
        </p:nvSpPr>
        <p:spPr>
          <a:xfrm>
            <a:off x="4495800" y="1828800"/>
            <a:ext cx="3962400" cy="584775"/>
          </a:xfrm>
          <a:prstGeom prst="rect">
            <a:avLst/>
          </a:prstGeom>
          <a:noFill/>
        </p:spPr>
        <p:txBody>
          <a:bodyPr wrap="square" rtlCol="0">
            <a:spAutoFit/>
          </a:bodyPr>
          <a:lstStyle/>
          <a:p>
            <a:r>
              <a:rPr lang="en-US" sz="3200" spc="300" dirty="0"/>
              <a:t>PATHWAYS</a:t>
            </a:r>
            <a:r>
              <a:rPr lang="en-US" sz="3200" spc="300" baseline="0" dirty="0"/>
              <a:t> 101	</a:t>
            </a:r>
            <a:endParaRPr lang="en-US" sz="3200" spc="300" dirty="0"/>
          </a:p>
        </p:txBody>
      </p:sp>
      <p:sp>
        <p:nvSpPr>
          <p:cNvPr id="9" name="TextBox 8"/>
          <p:cNvSpPr txBox="1"/>
          <p:nvPr userDrawn="1"/>
        </p:nvSpPr>
        <p:spPr>
          <a:xfrm>
            <a:off x="4495800" y="2457450"/>
            <a:ext cx="4648200" cy="923330"/>
          </a:xfrm>
          <a:prstGeom prst="rect">
            <a:avLst/>
          </a:prstGeom>
          <a:noFill/>
        </p:spPr>
        <p:txBody>
          <a:bodyPr wrap="square" rtlCol="0">
            <a:spAutoFit/>
          </a:bodyPr>
          <a:lstStyle/>
          <a:p>
            <a:r>
              <a:rPr lang="en-US" sz="1800" baseline="0" dirty="0"/>
              <a:t>September 23, 2015</a:t>
            </a:r>
          </a:p>
          <a:p>
            <a:r>
              <a:rPr lang="en-US" sz="1800" baseline="0" dirty="0"/>
              <a:t>ACTE Best Practices &amp; Innovation Conference</a:t>
            </a:r>
          </a:p>
          <a:p>
            <a:r>
              <a:rPr lang="en-US" sz="1800" baseline="0" dirty="0"/>
              <a:t>Glendale, AZ</a:t>
            </a:r>
          </a:p>
        </p:txBody>
      </p:sp>
    </p:spTree>
    <p:extLst>
      <p:ext uri="{BB962C8B-B14F-4D97-AF65-F5344CB8AC3E}">
        <p14:creationId xmlns:p14="http://schemas.microsoft.com/office/powerpoint/2010/main" val="220694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4" name="TextBox 3"/>
          <p:cNvSpPr txBox="1"/>
          <p:nvPr userDrawn="1"/>
        </p:nvSpPr>
        <p:spPr>
          <a:xfrm>
            <a:off x="228600" y="171450"/>
            <a:ext cx="8763000" cy="707886"/>
          </a:xfrm>
          <a:prstGeom prst="rect">
            <a:avLst/>
          </a:prstGeom>
          <a:noFill/>
        </p:spPr>
        <p:txBody>
          <a:bodyPr wrap="square" rtlCol="0">
            <a:spAutoFit/>
          </a:bodyPr>
          <a:lstStyle/>
          <a:p>
            <a:pPr algn="ctr"/>
            <a:r>
              <a:rPr lang="en-US" sz="4000" spc="300" dirty="0">
                <a:latin typeface="+mj-lt"/>
              </a:rPr>
              <a:t>AGENDA</a:t>
            </a:r>
          </a:p>
        </p:txBody>
      </p:sp>
    </p:spTree>
    <p:extLst>
      <p:ext uri="{BB962C8B-B14F-4D97-AF65-F5344CB8AC3E}">
        <p14:creationId xmlns:p14="http://schemas.microsoft.com/office/powerpoint/2010/main" val="2839055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4" name="TextBox 3"/>
          <p:cNvSpPr txBox="1"/>
          <p:nvPr userDrawn="1"/>
        </p:nvSpPr>
        <p:spPr>
          <a:xfrm>
            <a:off x="228600" y="114301"/>
            <a:ext cx="8763000" cy="646331"/>
          </a:xfrm>
          <a:prstGeom prst="rect">
            <a:avLst/>
          </a:prstGeom>
          <a:noFill/>
        </p:spPr>
        <p:txBody>
          <a:bodyPr wrap="square" rtlCol="0">
            <a:spAutoFit/>
          </a:bodyPr>
          <a:lstStyle/>
          <a:p>
            <a:pPr algn="ctr"/>
            <a:r>
              <a:rPr lang="en-US" sz="3600" spc="300" dirty="0">
                <a:latin typeface="+mj-lt"/>
              </a:rPr>
              <a:t>QUESTIONS</a:t>
            </a:r>
            <a:r>
              <a:rPr lang="en-US" sz="3600" spc="300" baseline="0" dirty="0">
                <a:latin typeface="+mj-lt"/>
              </a:rPr>
              <a:t> / COMMENTS</a:t>
            </a:r>
            <a:endParaRPr lang="en-US" sz="3600" spc="300" dirty="0">
              <a:latin typeface="+mj-lt"/>
            </a:endParaRPr>
          </a:p>
        </p:txBody>
      </p:sp>
      <p:pic>
        <p:nvPicPr>
          <p:cNvPr id="2" name="Picture 1"/>
          <p:cNvPicPr>
            <a:picLocks noChangeAspect="1"/>
          </p:cNvPicPr>
          <p:nvPr userDrawn="1"/>
        </p:nvPicPr>
        <p:blipFill>
          <a:blip r:embed="rId2"/>
          <a:stretch>
            <a:fillRect/>
          </a:stretch>
        </p:blipFill>
        <p:spPr>
          <a:xfrm>
            <a:off x="1981200" y="1657350"/>
            <a:ext cx="5372100" cy="2705100"/>
          </a:xfrm>
          <a:prstGeom prst="rect">
            <a:avLst/>
          </a:prstGeom>
        </p:spPr>
      </p:pic>
    </p:spTree>
    <p:extLst>
      <p:ext uri="{BB962C8B-B14F-4D97-AF65-F5344CB8AC3E}">
        <p14:creationId xmlns:p14="http://schemas.microsoft.com/office/powerpoint/2010/main" val="3171760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2" name="TextBox 1"/>
          <p:cNvSpPr txBox="1"/>
          <p:nvPr userDrawn="1"/>
        </p:nvSpPr>
        <p:spPr>
          <a:xfrm>
            <a:off x="228600" y="114301"/>
            <a:ext cx="8686800" cy="646331"/>
          </a:xfrm>
          <a:prstGeom prst="rect">
            <a:avLst/>
          </a:prstGeom>
          <a:noFill/>
        </p:spPr>
        <p:txBody>
          <a:bodyPr wrap="square" rtlCol="0">
            <a:spAutoFit/>
          </a:bodyPr>
          <a:lstStyle/>
          <a:p>
            <a:pPr algn="ctr"/>
            <a:r>
              <a:rPr lang="en-US" sz="3600" spc="300" dirty="0">
                <a:latin typeface="+mj-lt"/>
              </a:rPr>
              <a:t>NC3T RESOURCES</a:t>
            </a:r>
          </a:p>
        </p:txBody>
      </p:sp>
      <p:pic>
        <p:nvPicPr>
          <p:cNvPr id="3" name="Picture 2" descr="EET Final Cov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3401" y="1428750"/>
            <a:ext cx="2370667" cy="2286000"/>
          </a:xfrm>
          <a:prstGeom prst="rect">
            <a:avLst/>
          </a:prstGeom>
          <a:ln>
            <a:noFill/>
          </a:ln>
          <a:effectLst>
            <a:outerShdw blurRad="292100" dist="139700" dir="2700000" algn="tl" rotWithShape="0">
              <a:srgbClr val="333333">
                <a:alpha val="65000"/>
              </a:srgbClr>
            </a:outerShdw>
          </a:effectLst>
        </p:spPr>
      </p:pic>
      <p:pic>
        <p:nvPicPr>
          <p:cNvPr id="4" name="Picture 3" descr="Building Advisory Boards.jp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477001" y="1428751"/>
            <a:ext cx="2150489" cy="2336507"/>
          </a:xfrm>
          <a:prstGeom prst="rect">
            <a:avLst/>
          </a:prstGeom>
          <a:ln>
            <a:noFill/>
          </a:ln>
          <a:effectLst>
            <a:outerShdw blurRad="292100" dist="139700" dir="2700000" algn="tl" rotWithShape="0">
              <a:srgbClr val="333333">
                <a:alpha val="65000"/>
              </a:srgbClr>
            </a:outerShdw>
          </a:effectLst>
        </p:spPr>
      </p:pic>
      <p:pic>
        <p:nvPicPr>
          <p:cNvPr id="5" name="Picture 4" descr="STEM Guide.jp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3657600" y="2171700"/>
            <a:ext cx="2171700" cy="2286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02624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2" name="TextBox 1"/>
          <p:cNvSpPr txBox="1"/>
          <p:nvPr userDrawn="1"/>
        </p:nvSpPr>
        <p:spPr>
          <a:xfrm>
            <a:off x="152400" y="171450"/>
            <a:ext cx="8763000" cy="646331"/>
          </a:xfrm>
          <a:prstGeom prst="rect">
            <a:avLst/>
          </a:prstGeom>
          <a:noFill/>
        </p:spPr>
        <p:txBody>
          <a:bodyPr wrap="square" rtlCol="0">
            <a:spAutoFit/>
          </a:bodyPr>
          <a:lstStyle/>
          <a:p>
            <a:pPr algn="ctr"/>
            <a:r>
              <a:rPr lang="en-US" sz="3600" spc="300" dirty="0">
                <a:latin typeface="+mj-lt"/>
              </a:rPr>
              <a:t>IN PARTNERSHIP WITH ACTE</a:t>
            </a:r>
          </a:p>
        </p:txBody>
      </p:sp>
      <p:pic>
        <p:nvPicPr>
          <p:cNvPr id="3" name="Picture 2"/>
          <p:cNvPicPr>
            <a:picLocks noChangeAspect="1"/>
          </p:cNvPicPr>
          <p:nvPr userDrawn="1"/>
        </p:nvPicPr>
        <p:blipFill>
          <a:blip r:embed="rId2"/>
          <a:stretch>
            <a:fillRect/>
          </a:stretch>
        </p:blipFill>
        <p:spPr>
          <a:xfrm>
            <a:off x="2057400" y="1143000"/>
            <a:ext cx="5029200" cy="2305322"/>
          </a:xfrm>
          <a:prstGeom prst="rect">
            <a:avLst/>
          </a:prstGeom>
        </p:spPr>
      </p:pic>
      <p:sp>
        <p:nvSpPr>
          <p:cNvPr id="4" name="TextBox 3"/>
          <p:cNvSpPr txBox="1"/>
          <p:nvPr userDrawn="1"/>
        </p:nvSpPr>
        <p:spPr>
          <a:xfrm>
            <a:off x="2133601" y="3657600"/>
            <a:ext cx="5079799" cy="1569660"/>
          </a:xfrm>
          <a:prstGeom prst="rect">
            <a:avLst/>
          </a:prstGeom>
          <a:noFill/>
        </p:spPr>
        <p:txBody>
          <a:bodyPr wrap="square" rtlCol="0">
            <a:spAutoFit/>
          </a:bodyPr>
          <a:lstStyle/>
          <a:p>
            <a:pPr marL="342900" indent="-342900">
              <a:lnSpc>
                <a:spcPct val="100000"/>
              </a:lnSpc>
              <a:buFont typeface="Arial"/>
              <a:buChar char="•"/>
            </a:pPr>
            <a:r>
              <a:rPr lang="en-US" sz="2400" dirty="0"/>
              <a:t>Communication your Message</a:t>
            </a:r>
          </a:p>
          <a:p>
            <a:pPr marL="342900" indent="-342900">
              <a:lnSpc>
                <a:spcPct val="100000"/>
              </a:lnSpc>
              <a:buFont typeface="Arial"/>
              <a:buChar char="•"/>
            </a:pPr>
            <a:r>
              <a:rPr lang="en-US" sz="2400" dirty="0"/>
              <a:t>Program Quality Review &amp; Coaching</a:t>
            </a:r>
          </a:p>
          <a:p>
            <a:pPr marL="342900" indent="-342900">
              <a:lnSpc>
                <a:spcPct val="100000"/>
              </a:lnSpc>
              <a:buFont typeface="Arial"/>
              <a:buChar char="•"/>
            </a:pPr>
            <a:r>
              <a:rPr lang="en-US" sz="2400" dirty="0"/>
              <a:t>Developing Partnerships</a:t>
            </a:r>
          </a:p>
          <a:p>
            <a:pPr marL="342900" indent="-342900">
              <a:lnSpc>
                <a:spcPct val="100000"/>
              </a:lnSpc>
              <a:buFont typeface="Arial"/>
              <a:buChar char="•"/>
            </a:pPr>
            <a:r>
              <a:rPr lang="en-US" sz="2400" dirty="0"/>
              <a:t>Workforce Alignment Analysis</a:t>
            </a:r>
          </a:p>
        </p:txBody>
      </p:sp>
    </p:spTree>
    <p:extLst>
      <p:ext uri="{BB962C8B-B14F-4D97-AF65-F5344CB8AC3E}">
        <p14:creationId xmlns:p14="http://schemas.microsoft.com/office/powerpoint/2010/main" val="2338040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3189456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10F822-C8A9-4C02-B983-9384FC5B2ED0}" type="datetimeFigureOut">
              <a:rPr lang="en-US" smtClean="0"/>
              <a:pPr/>
              <a:t>11/22/2021</a:t>
            </a:fld>
            <a:endParaRPr lang="en-US" dirty="0"/>
          </a:p>
        </p:txBody>
      </p:sp>
      <p:sp>
        <p:nvSpPr>
          <p:cNvPr id="5" name="Footer Placeholder 4"/>
          <p:cNvSpPr>
            <a:spLocks noGrp="1"/>
          </p:cNvSpPr>
          <p:nvPr>
            <p:ph type="ftr" sz="quarter" idx="11"/>
          </p:nvPr>
        </p:nvSpPr>
        <p:spPr/>
        <p:txBody>
          <a:bodyPr/>
          <a:lstStyle/>
          <a:p>
            <a:r>
              <a:rPr lang="en-US"/>
              <a:t>Footer</a:t>
            </a:r>
            <a:endParaRPr lang="en-US" dirty="0"/>
          </a:p>
        </p:txBody>
      </p:sp>
      <p:sp>
        <p:nvSpPr>
          <p:cNvPr id="6" name="Slide Number Placeholder 5"/>
          <p:cNvSpPr>
            <a:spLocks noGrp="1"/>
          </p:cNvSpPr>
          <p:nvPr>
            <p:ph type="sldNum" sz="quarter" idx="12"/>
          </p:nvPr>
        </p:nvSpPr>
        <p:spPr/>
        <p:txBody>
          <a:bodyPr/>
          <a:lstStyle/>
          <a:p>
            <a:fld id="{D47365E7-E905-453B-AC35-19B63618B992}" type="slidenum">
              <a:rPr lang="en-US" smtClean="0"/>
              <a:pPr/>
              <a:t>‹#›</a:t>
            </a:fld>
            <a:endParaRPr lang="en-US" dirty="0"/>
          </a:p>
        </p:txBody>
      </p:sp>
    </p:spTree>
    <p:extLst>
      <p:ext uri="{BB962C8B-B14F-4D97-AF65-F5344CB8AC3E}">
        <p14:creationId xmlns:p14="http://schemas.microsoft.com/office/powerpoint/2010/main" val="23022948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45384D-08EB-D64B-A3A8-7856F410D2A5}" type="datetimeFigureOut">
              <a:rPr lang="en-US" smtClean="0"/>
              <a:t>11/22/2021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4E9471-B431-524F-A37C-9230619BF6BB}" type="slidenum">
              <a:rPr lang="en-US" smtClean="0"/>
              <a:t>‹#›</a:t>
            </a:fld>
            <a:endParaRPr lang="en-US"/>
          </a:p>
        </p:txBody>
      </p:sp>
    </p:spTree>
    <p:extLst>
      <p:ext uri="{BB962C8B-B14F-4D97-AF65-F5344CB8AC3E}">
        <p14:creationId xmlns:p14="http://schemas.microsoft.com/office/powerpoint/2010/main" val="25542751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45384D-08EB-D64B-A3A8-7856F410D2A5}" type="datetimeFigureOut">
              <a:rPr lang="en-US" smtClean="0"/>
              <a:t>11/22/2021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4E9471-B431-524F-A37C-9230619BF6BB}" type="slidenum">
              <a:rPr lang="en-US" smtClean="0"/>
              <a:t>‹#›</a:t>
            </a:fld>
            <a:endParaRPr lang="en-US"/>
          </a:p>
        </p:txBody>
      </p:sp>
    </p:spTree>
    <p:extLst>
      <p:ext uri="{BB962C8B-B14F-4D97-AF65-F5344CB8AC3E}">
        <p14:creationId xmlns:p14="http://schemas.microsoft.com/office/powerpoint/2010/main" val="37367828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45384D-08EB-D64B-A3A8-7856F410D2A5}" type="datetimeFigureOut">
              <a:rPr lang="en-US" smtClean="0"/>
              <a:t>11/22/2021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4E9471-B431-524F-A37C-9230619BF6BB}" type="slidenum">
              <a:rPr lang="en-US" smtClean="0"/>
              <a:t>‹#›</a:t>
            </a:fld>
            <a:endParaRPr lang="en-US"/>
          </a:p>
        </p:txBody>
      </p:sp>
    </p:spTree>
    <p:extLst>
      <p:ext uri="{BB962C8B-B14F-4D97-AF65-F5344CB8AC3E}">
        <p14:creationId xmlns:p14="http://schemas.microsoft.com/office/powerpoint/2010/main" val="30071962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45384D-08EB-D64B-A3A8-7856F410D2A5}" type="datetimeFigureOut">
              <a:rPr lang="en-US" smtClean="0"/>
              <a:t>11/22/2021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4E9471-B431-524F-A37C-9230619BF6BB}" type="slidenum">
              <a:rPr lang="en-US" smtClean="0"/>
              <a:t>‹#›</a:t>
            </a:fld>
            <a:endParaRPr lang="en-US"/>
          </a:p>
        </p:txBody>
      </p:sp>
    </p:spTree>
    <p:extLst>
      <p:ext uri="{BB962C8B-B14F-4D97-AF65-F5344CB8AC3E}">
        <p14:creationId xmlns:p14="http://schemas.microsoft.com/office/powerpoint/2010/main" val="452747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3" descr="PIN PA CMYK.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09600" y="1085850"/>
            <a:ext cx="3733800" cy="1409700"/>
          </a:xfrm>
          <a:prstGeom prst="rect">
            <a:avLst/>
          </a:prstGeom>
        </p:spPr>
      </p:pic>
      <p:pic>
        <p:nvPicPr>
          <p:cNvPr id="5" name="Picture 4" descr="NC3T logo no background.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3401" y="2971800"/>
            <a:ext cx="3779669" cy="1314450"/>
          </a:xfrm>
          <a:prstGeom prst="rect">
            <a:avLst/>
          </a:prstGeom>
        </p:spPr>
      </p:pic>
      <p:cxnSp>
        <p:nvCxnSpPr>
          <p:cNvPr id="7" name="Straight Connector 6"/>
          <p:cNvCxnSpPr/>
          <p:nvPr userDrawn="1"/>
        </p:nvCxnSpPr>
        <p:spPr>
          <a:xfrm>
            <a:off x="4648200" y="857250"/>
            <a:ext cx="0" cy="3429000"/>
          </a:xfrm>
          <a:prstGeom prst="line">
            <a:avLst/>
          </a:prstGeom>
        </p:spPr>
        <p:style>
          <a:lnRef idx="3">
            <a:schemeClr val="dk1"/>
          </a:lnRef>
          <a:fillRef idx="0">
            <a:schemeClr val="dk1"/>
          </a:fillRef>
          <a:effectRef idx="2">
            <a:schemeClr val="dk1"/>
          </a:effectRef>
          <a:fontRef idx="minor">
            <a:schemeClr val="tx1"/>
          </a:fontRef>
        </p:style>
      </p:cxnSp>
      <p:sp>
        <p:nvSpPr>
          <p:cNvPr id="8" name="TextBox 7"/>
          <p:cNvSpPr txBox="1"/>
          <p:nvPr userDrawn="1"/>
        </p:nvSpPr>
        <p:spPr>
          <a:xfrm>
            <a:off x="4800600" y="1428750"/>
            <a:ext cx="3962400" cy="1077218"/>
          </a:xfrm>
          <a:prstGeom prst="rect">
            <a:avLst/>
          </a:prstGeom>
          <a:noFill/>
        </p:spPr>
        <p:txBody>
          <a:bodyPr wrap="square" rtlCol="0">
            <a:spAutoFit/>
          </a:bodyPr>
          <a:lstStyle/>
          <a:p>
            <a:r>
              <a:rPr lang="en-US" sz="3200" spc="300" dirty="0"/>
              <a:t>TITLE</a:t>
            </a:r>
            <a:r>
              <a:rPr lang="en-US" sz="3200" spc="300" baseline="0" dirty="0"/>
              <a:t> OF MEETING OR PRESENTATION</a:t>
            </a:r>
            <a:endParaRPr lang="en-US" sz="3200" spc="300" dirty="0"/>
          </a:p>
        </p:txBody>
      </p:sp>
      <p:sp>
        <p:nvSpPr>
          <p:cNvPr id="9" name="TextBox 8"/>
          <p:cNvSpPr txBox="1"/>
          <p:nvPr userDrawn="1"/>
        </p:nvSpPr>
        <p:spPr>
          <a:xfrm>
            <a:off x="4953000" y="3771900"/>
            <a:ext cx="3581400" cy="707886"/>
          </a:xfrm>
          <a:prstGeom prst="rect">
            <a:avLst/>
          </a:prstGeom>
          <a:noFill/>
        </p:spPr>
        <p:txBody>
          <a:bodyPr wrap="square" rtlCol="0">
            <a:spAutoFit/>
          </a:bodyPr>
          <a:lstStyle/>
          <a:p>
            <a:r>
              <a:rPr lang="en-US" sz="2000" dirty="0"/>
              <a:t>Meet</a:t>
            </a:r>
            <a:r>
              <a:rPr lang="en-US" sz="2000" baseline="0" dirty="0"/>
              <a:t>ing/ presentation date</a:t>
            </a:r>
          </a:p>
          <a:p>
            <a:r>
              <a:rPr lang="en-US" sz="2000" baseline="0" dirty="0"/>
              <a:t>Meeting/presentation location</a:t>
            </a:r>
            <a:endParaRPr lang="en-US" sz="2000" dirty="0"/>
          </a:p>
        </p:txBody>
      </p:sp>
    </p:spTree>
    <p:extLst>
      <p:ext uri="{BB962C8B-B14F-4D97-AF65-F5344CB8AC3E}">
        <p14:creationId xmlns:p14="http://schemas.microsoft.com/office/powerpoint/2010/main" val="692746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45384D-08EB-D64B-A3A8-7856F410D2A5}" type="datetimeFigureOut">
              <a:rPr lang="en-US" smtClean="0"/>
              <a:t>11/22/2021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4E9471-B431-524F-A37C-9230619BF6BB}" type="slidenum">
              <a:rPr lang="en-US" smtClean="0"/>
              <a:t>‹#›</a:t>
            </a:fld>
            <a:endParaRPr lang="en-US"/>
          </a:p>
        </p:txBody>
      </p:sp>
    </p:spTree>
    <p:extLst>
      <p:ext uri="{BB962C8B-B14F-4D97-AF65-F5344CB8AC3E}">
        <p14:creationId xmlns:p14="http://schemas.microsoft.com/office/powerpoint/2010/main" val="20005159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445384D-08EB-D64B-A3A8-7856F410D2A5}" type="datetimeFigureOut">
              <a:rPr lang="en-US" smtClean="0"/>
              <a:t>11/22/2021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4E9471-B431-524F-A37C-9230619BF6BB}" type="slidenum">
              <a:rPr lang="en-US" smtClean="0"/>
              <a:t>‹#›</a:t>
            </a:fld>
            <a:endParaRPr lang="en-US"/>
          </a:p>
        </p:txBody>
      </p:sp>
    </p:spTree>
    <p:extLst>
      <p:ext uri="{BB962C8B-B14F-4D97-AF65-F5344CB8AC3E}">
        <p14:creationId xmlns:p14="http://schemas.microsoft.com/office/powerpoint/2010/main" val="38245953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445384D-08EB-D64B-A3A8-7856F410D2A5}" type="datetimeFigureOut">
              <a:rPr lang="en-US" smtClean="0"/>
              <a:t>11/22/2021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4E9471-B431-524F-A37C-9230619BF6BB}" type="slidenum">
              <a:rPr lang="en-US" smtClean="0"/>
              <a:t>‹#›</a:t>
            </a:fld>
            <a:endParaRPr lang="en-US"/>
          </a:p>
        </p:txBody>
      </p:sp>
    </p:spTree>
    <p:extLst>
      <p:ext uri="{BB962C8B-B14F-4D97-AF65-F5344CB8AC3E}">
        <p14:creationId xmlns:p14="http://schemas.microsoft.com/office/powerpoint/2010/main" val="5392927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45384D-08EB-D64B-A3A8-7856F410D2A5}" type="datetimeFigureOut">
              <a:rPr lang="en-US" smtClean="0"/>
              <a:t>11/22/2021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4E9471-B431-524F-A37C-9230619BF6BB}" type="slidenum">
              <a:rPr lang="en-US" smtClean="0"/>
              <a:t>‹#›</a:t>
            </a:fld>
            <a:endParaRPr lang="en-US"/>
          </a:p>
        </p:txBody>
      </p:sp>
    </p:spTree>
    <p:extLst>
      <p:ext uri="{BB962C8B-B14F-4D97-AF65-F5344CB8AC3E}">
        <p14:creationId xmlns:p14="http://schemas.microsoft.com/office/powerpoint/2010/main" val="26099446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45384D-08EB-D64B-A3A8-7856F410D2A5}" type="datetimeFigureOut">
              <a:rPr lang="en-US" smtClean="0"/>
              <a:t>11/22/2021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4E9471-B431-524F-A37C-9230619BF6BB}" type="slidenum">
              <a:rPr lang="en-US" smtClean="0"/>
              <a:t>‹#›</a:t>
            </a:fld>
            <a:endParaRPr lang="en-US"/>
          </a:p>
        </p:txBody>
      </p:sp>
    </p:spTree>
    <p:extLst>
      <p:ext uri="{BB962C8B-B14F-4D97-AF65-F5344CB8AC3E}">
        <p14:creationId xmlns:p14="http://schemas.microsoft.com/office/powerpoint/2010/main" val="4169921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4" descr="NC3T logo no background.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3401" y="2971800"/>
            <a:ext cx="3779669" cy="1314450"/>
          </a:xfrm>
          <a:prstGeom prst="rect">
            <a:avLst/>
          </a:prstGeom>
        </p:spPr>
      </p:pic>
      <p:cxnSp>
        <p:nvCxnSpPr>
          <p:cNvPr id="7" name="Straight Connector 6"/>
          <p:cNvCxnSpPr/>
          <p:nvPr userDrawn="1"/>
        </p:nvCxnSpPr>
        <p:spPr>
          <a:xfrm>
            <a:off x="4648200" y="857250"/>
            <a:ext cx="0" cy="3429000"/>
          </a:xfrm>
          <a:prstGeom prst="line">
            <a:avLst/>
          </a:prstGeom>
        </p:spPr>
        <p:style>
          <a:lnRef idx="3">
            <a:schemeClr val="dk1"/>
          </a:lnRef>
          <a:fillRef idx="0">
            <a:schemeClr val="dk1"/>
          </a:fillRef>
          <a:effectRef idx="2">
            <a:schemeClr val="dk1"/>
          </a:effectRef>
          <a:fontRef idx="minor">
            <a:schemeClr val="tx1"/>
          </a:fontRef>
        </p:style>
      </p:cxnSp>
      <p:sp>
        <p:nvSpPr>
          <p:cNvPr id="8" name="TextBox 7"/>
          <p:cNvSpPr txBox="1"/>
          <p:nvPr userDrawn="1"/>
        </p:nvSpPr>
        <p:spPr>
          <a:xfrm>
            <a:off x="4800600" y="1428750"/>
            <a:ext cx="3962400" cy="1077218"/>
          </a:xfrm>
          <a:prstGeom prst="rect">
            <a:avLst/>
          </a:prstGeom>
          <a:noFill/>
        </p:spPr>
        <p:txBody>
          <a:bodyPr wrap="square" rtlCol="0">
            <a:spAutoFit/>
          </a:bodyPr>
          <a:lstStyle/>
          <a:p>
            <a:r>
              <a:rPr lang="en-US" sz="3200" spc="300" dirty="0"/>
              <a:t>TITLE</a:t>
            </a:r>
            <a:r>
              <a:rPr lang="en-US" sz="3200" spc="300" baseline="0" dirty="0"/>
              <a:t> OF MEETING OR PRESENTATION</a:t>
            </a:r>
            <a:endParaRPr lang="en-US" sz="3200" spc="300" dirty="0"/>
          </a:p>
        </p:txBody>
      </p:sp>
      <p:sp>
        <p:nvSpPr>
          <p:cNvPr id="9" name="TextBox 8"/>
          <p:cNvSpPr txBox="1"/>
          <p:nvPr userDrawn="1"/>
        </p:nvSpPr>
        <p:spPr>
          <a:xfrm>
            <a:off x="4953000" y="3314700"/>
            <a:ext cx="3581400" cy="707886"/>
          </a:xfrm>
          <a:prstGeom prst="rect">
            <a:avLst/>
          </a:prstGeom>
          <a:noFill/>
        </p:spPr>
        <p:txBody>
          <a:bodyPr wrap="square" rtlCol="0">
            <a:spAutoFit/>
          </a:bodyPr>
          <a:lstStyle/>
          <a:p>
            <a:r>
              <a:rPr lang="en-US" sz="2000" dirty="0"/>
              <a:t>Meet</a:t>
            </a:r>
            <a:r>
              <a:rPr lang="en-US" sz="2000" baseline="0" dirty="0"/>
              <a:t>ing/ presentation date</a:t>
            </a:r>
          </a:p>
          <a:p>
            <a:r>
              <a:rPr lang="en-US" sz="2000" baseline="0" dirty="0"/>
              <a:t>Meeting/presentation location</a:t>
            </a:r>
            <a:endParaRPr lang="en-US" sz="2000" dirty="0"/>
          </a:p>
        </p:txBody>
      </p:sp>
      <p:pic>
        <p:nvPicPr>
          <p:cNvPr id="2" name="Picture 1" descr="PIN NY CMYK.jp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33400" y="857250"/>
            <a:ext cx="3733800" cy="1409700"/>
          </a:xfrm>
          <a:prstGeom prst="rect">
            <a:avLst/>
          </a:prstGeom>
        </p:spPr>
      </p:pic>
    </p:spTree>
    <p:extLst>
      <p:ext uri="{BB962C8B-B14F-4D97-AF65-F5344CB8AC3E}">
        <p14:creationId xmlns:p14="http://schemas.microsoft.com/office/powerpoint/2010/main" val="1984500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extBox 2"/>
          <p:cNvSpPr txBox="1"/>
          <p:nvPr userDrawn="1"/>
        </p:nvSpPr>
        <p:spPr>
          <a:xfrm>
            <a:off x="0" y="114300"/>
            <a:ext cx="9144000" cy="707886"/>
          </a:xfrm>
          <a:prstGeom prst="rect">
            <a:avLst/>
          </a:prstGeom>
          <a:noFill/>
        </p:spPr>
        <p:txBody>
          <a:bodyPr wrap="square" rtlCol="0">
            <a:spAutoFit/>
          </a:bodyPr>
          <a:lstStyle/>
          <a:p>
            <a:pPr algn="ctr"/>
            <a:r>
              <a:rPr lang="en-US" sz="4000" spc="300" dirty="0">
                <a:latin typeface="+mj-lt"/>
              </a:rPr>
              <a:t>CONNECT WITH US!</a:t>
            </a:r>
          </a:p>
        </p:txBody>
      </p:sp>
      <p:pic>
        <p:nvPicPr>
          <p:cNvPr id="4" name="Picture 3" descr="social-media-icons.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43000" y="1028700"/>
            <a:ext cx="983058" cy="747542"/>
          </a:xfrm>
          <a:prstGeom prst="rect">
            <a:avLst/>
          </a:prstGeom>
        </p:spPr>
      </p:pic>
      <p:pic>
        <p:nvPicPr>
          <p:cNvPr id="5" name="Picture 4" descr="mail-icon.jpg"/>
          <p:cNvPicPr>
            <a:picLocks/>
          </p:cNvPicPr>
          <p:nvPr userDrawn="1"/>
        </p:nvPicPr>
        <p:blipFill>
          <a:blip r:embed="rId3" cstate="email">
            <a:extLst>
              <a:ext uri="{28A0092B-C50C-407E-A947-70E740481C1C}">
                <a14:useLocalDpi xmlns:a14="http://schemas.microsoft.com/office/drawing/2010/main"/>
              </a:ext>
            </a:extLst>
          </a:blip>
          <a:stretch>
            <a:fillRect/>
          </a:stretch>
        </p:blipFill>
        <p:spPr>
          <a:xfrm>
            <a:off x="1143000" y="1943100"/>
            <a:ext cx="985094" cy="745678"/>
          </a:xfrm>
          <a:prstGeom prst="rect">
            <a:avLst/>
          </a:prstGeom>
        </p:spPr>
      </p:pic>
      <p:pic>
        <p:nvPicPr>
          <p:cNvPr id="6" name="Picture 5" descr="social-media-icons.jpg"/>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1143000" y="2914650"/>
            <a:ext cx="983058" cy="736539"/>
          </a:xfrm>
          <a:prstGeom prst="rect">
            <a:avLst/>
          </a:prstGeom>
        </p:spPr>
      </p:pic>
      <p:pic>
        <p:nvPicPr>
          <p:cNvPr id="7" name="Picture 6" descr="social-media-icons.jpg"/>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143001" y="3886200"/>
            <a:ext cx="1042151" cy="733993"/>
          </a:xfrm>
          <a:prstGeom prst="rect">
            <a:avLst/>
          </a:prstGeom>
        </p:spPr>
      </p:pic>
      <p:sp>
        <p:nvSpPr>
          <p:cNvPr id="8" name="TextBox 7"/>
          <p:cNvSpPr txBox="1"/>
          <p:nvPr userDrawn="1"/>
        </p:nvSpPr>
        <p:spPr>
          <a:xfrm>
            <a:off x="2286000" y="1314450"/>
            <a:ext cx="6096000" cy="523220"/>
          </a:xfrm>
          <a:prstGeom prst="rect">
            <a:avLst/>
          </a:prstGeom>
          <a:noFill/>
        </p:spPr>
        <p:txBody>
          <a:bodyPr wrap="square" rtlCol="0">
            <a:spAutoFit/>
          </a:bodyPr>
          <a:lstStyle/>
          <a:p>
            <a:r>
              <a:rPr lang="en-US" sz="2800" baseline="0" dirty="0">
                <a:latin typeface="Arial"/>
                <a:cs typeface="Arial"/>
              </a:rPr>
              <a:t>NC3T.com </a:t>
            </a:r>
            <a:r>
              <a:rPr lang="en-US" sz="1800" b="1" i="1" baseline="0" dirty="0">
                <a:solidFill>
                  <a:srgbClr val="7F7F7F"/>
                </a:solidFill>
                <a:latin typeface="Arial"/>
                <a:cs typeface="Arial"/>
              </a:rPr>
              <a:t>SIGN UP FOR BLOG &amp; NEWSLETTER</a:t>
            </a:r>
            <a:endParaRPr lang="en-US" sz="2800" b="1" i="1" dirty="0">
              <a:solidFill>
                <a:srgbClr val="7F7F7F"/>
              </a:solidFill>
              <a:latin typeface="Arial"/>
              <a:cs typeface="Arial"/>
            </a:endParaRPr>
          </a:p>
        </p:txBody>
      </p:sp>
      <p:sp>
        <p:nvSpPr>
          <p:cNvPr id="9" name="TextBox 8"/>
          <p:cNvSpPr txBox="1"/>
          <p:nvPr userDrawn="1"/>
        </p:nvSpPr>
        <p:spPr>
          <a:xfrm>
            <a:off x="2362200" y="1943101"/>
            <a:ext cx="4373146" cy="1003480"/>
          </a:xfrm>
          <a:prstGeom prst="rect">
            <a:avLst/>
          </a:prstGeom>
          <a:noFill/>
        </p:spPr>
        <p:txBody>
          <a:bodyPr wrap="square" rtlCol="0">
            <a:spAutoFit/>
          </a:bodyPr>
          <a:lstStyle/>
          <a:p>
            <a:pPr>
              <a:lnSpc>
                <a:spcPct val="110000"/>
              </a:lnSpc>
            </a:pPr>
            <a:r>
              <a:rPr lang="en-US" sz="2800" baseline="0" dirty="0">
                <a:latin typeface="Arial"/>
                <a:cs typeface="Arial"/>
              </a:rPr>
              <a:t>Hans@NC3T.com</a:t>
            </a:r>
          </a:p>
          <a:p>
            <a:pPr>
              <a:lnSpc>
                <a:spcPct val="110000"/>
              </a:lnSpc>
            </a:pPr>
            <a:r>
              <a:rPr lang="en-US" sz="2800" baseline="0" dirty="0">
                <a:latin typeface="Arial"/>
                <a:cs typeface="Arial"/>
              </a:rPr>
              <a:t>Brett@NC3T.com</a:t>
            </a:r>
          </a:p>
        </p:txBody>
      </p:sp>
      <p:sp>
        <p:nvSpPr>
          <p:cNvPr id="10" name="TextBox 9"/>
          <p:cNvSpPr txBox="1"/>
          <p:nvPr userDrawn="1"/>
        </p:nvSpPr>
        <p:spPr>
          <a:xfrm>
            <a:off x="2362201" y="3200400"/>
            <a:ext cx="3653017" cy="523220"/>
          </a:xfrm>
          <a:prstGeom prst="rect">
            <a:avLst/>
          </a:prstGeom>
          <a:noFill/>
        </p:spPr>
        <p:txBody>
          <a:bodyPr wrap="square" rtlCol="0">
            <a:spAutoFit/>
          </a:bodyPr>
          <a:lstStyle/>
          <a:p>
            <a:r>
              <a:rPr lang="en-US" sz="2800" dirty="0">
                <a:latin typeface="Arial"/>
                <a:cs typeface="Arial"/>
              </a:rPr>
              <a:t>@</a:t>
            </a:r>
            <a:r>
              <a:rPr lang="en-US" sz="2800" dirty="0" err="1">
                <a:latin typeface="Arial"/>
                <a:cs typeface="Arial"/>
              </a:rPr>
              <a:t>hansmeeder</a:t>
            </a:r>
            <a:endParaRPr lang="en-US" sz="2800" dirty="0">
              <a:latin typeface="Arial"/>
              <a:cs typeface="Arial"/>
            </a:endParaRPr>
          </a:p>
        </p:txBody>
      </p:sp>
      <p:sp>
        <p:nvSpPr>
          <p:cNvPr id="11" name="TextBox 10"/>
          <p:cNvSpPr txBox="1"/>
          <p:nvPr userDrawn="1"/>
        </p:nvSpPr>
        <p:spPr>
          <a:xfrm>
            <a:off x="2362200" y="4114800"/>
            <a:ext cx="4896876" cy="523220"/>
          </a:xfrm>
          <a:prstGeom prst="rect">
            <a:avLst/>
          </a:prstGeom>
          <a:noFill/>
        </p:spPr>
        <p:txBody>
          <a:bodyPr wrap="square" rtlCol="0">
            <a:spAutoFit/>
          </a:bodyPr>
          <a:lstStyle/>
          <a:p>
            <a:r>
              <a:rPr lang="en-US" sz="2800" baseline="0" dirty="0">
                <a:latin typeface="Arial"/>
                <a:cs typeface="Arial"/>
              </a:rPr>
              <a:t>NC3T / Meeder Consulting</a:t>
            </a:r>
            <a:endParaRPr lang="en-US" sz="2800" dirty="0">
              <a:latin typeface="Arial"/>
              <a:cs typeface="Arial"/>
            </a:endParaRPr>
          </a:p>
        </p:txBody>
      </p:sp>
    </p:spTree>
    <p:extLst>
      <p:ext uri="{BB962C8B-B14F-4D97-AF65-F5344CB8AC3E}">
        <p14:creationId xmlns:p14="http://schemas.microsoft.com/office/powerpoint/2010/main" val="1250499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2" name="Picture 1" descr="thank you.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9600" y="742950"/>
            <a:ext cx="5200352" cy="2414449"/>
          </a:xfrm>
          <a:prstGeom prst="rect">
            <a:avLst/>
          </a:prstGeom>
        </p:spPr>
      </p:pic>
      <p:sp>
        <p:nvSpPr>
          <p:cNvPr id="3" name="TextBox 2"/>
          <p:cNvSpPr txBox="1"/>
          <p:nvPr userDrawn="1"/>
        </p:nvSpPr>
        <p:spPr>
          <a:xfrm>
            <a:off x="3733800" y="2800351"/>
            <a:ext cx="4572000" cy="1096903"/>
          </a:xfrm>
          <a:prstGeom prst="rect">
            <a:avLst/>
          </a:prstGeom>
          <a:noFill/>
        </p:spPr>
        <p:txBody>
          <a:bodyPr wrap="square" rtlCol="0">
            <a:spAutoFit/>
          </a:bodyPr>
          <a:lstStyle/>
          <a:p>
            <a:pPr>
              <a:lnSpc>
                <a:spcPct val="120000"/>
              </a:lnSpc>
            </a:pPr>
            <a:r>
              <a:rPr lang="en-US" sz="3200" dirty="0"/>
              <a:t>Facilitator</a:t>
            </a:r>
          </a:p>
          <a:p>
            <a:pPr>
              <a:lnSpc>
                <a:spcPct val="120000"/>
              </a:lnSpc>
            </a:pPr>
            <a:r>
              <a:rPr lang="en-US" sz="2400" dirty="0"/>
              <a:t>Email</a:t>
            </a:r>
          </a:p>
        </p:txBody>
      </p:sp>
    </p:spTree>
    <p:extLst>
      <p:ext uri="{BB962C8B-B14F-4D97-AF65-F5344CB8AC3E}">
        <p14:creationId xmlns:p14="http://schemas.microsoft.com/office/powerpoint/2010/main" val="293517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pic>
        <p:nvPicPr>
          <p:cNvPr id="2" name="Picture 1" descr="thank you.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9600" y="742950"/>
            <a:ext cx="5200352" cy="2414449"/>
          </a:xfrm>
          <a:prstGeom prst="rect">
            <a:avLst/>
          </a:prstGeom>
        </p:spPr>
      </p:pic>
      <p:sp>
        <p:nvSpPr>
          <p:cNvPr id="3" name="TextBox 2"/>
          <p:cNvSpPr txBox="1"/>
          <p:nvPr userDrawn="1"/>
        </p:nvSpPr>
        <p:spPr>
          <a:xfrm>
            <a:off x="3733800" y="2686050"/>
            <a:ext cx="4572000" cy="1023037"/>
          </a:xfrm>
          <a:prstGeom prst="rect">
            <a:avLst/>
          </a:prstGeom>
          <a:noFill/>
        </p:spPr>
        <p:txBody>
          <a:bodyPr wrap="square" rtlCol="0">
            <a:spAutoFit/>
          </a:bodyPr>
          <a:lstStyle/>
          <a:p>
            <a:pPr>
              <a:lnSpc>
                <a:spcPct val="120000"/>
              </a:lnSpc>
            </a:pPr>
            <a:r>
              <a:rPr lang="en-US" sz="2800" b="1" dirty="0"/>
              <a:t>Hans</a:t>
            </a:r>
            <a:r>
              <a:rPr lang="en-US" sz="2800" b="1" baseline="0" dirty="0"/>
              <a:t> Meeder</a:t>
            </a:r>
            <a:endParaRPr lang="en-US" sz="2800" b="1" dirty="0"/>
          </a:p>
          <a:p>
            <a:pPr>
              <a:lnSpc>
                <a:spcPct val="120000"/>
              </a:lnSpc>
            </a:pPr>
            <a:r>
              <a:rPr lang="en-US" sz="2400" dirty="0"/>
              <a:t>Hans@</a:t>
            </a:r>
            <a:r>
              <a:rPr lang="en-US" sz="2400" baseline="0" dirty="0"/>
              <a:t>NC3T.com</a:t>
            </a:r>
            <a:endParaRPr lang="en-US" sz="2400" dirty="0"/>
          </a:p>
        </p:txBody>
      </p:sp>
    </p:spTree>
    <p:extLst>
      <p:ext uri="{BB962C8B-B14F-4D97-AF65-F5344CB8AC3E}">
        <p14:creationId xmlns:p14="http://schemas.microsoft.com/office/powerpoint/2010/main" val="8833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1.emf"/><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13.jpe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1.emf"/><Relationship Id="rId5" Type="http://schemas.openxmlformats.org/officeDocument/2006/relationships/theme" Target="../theme/theme3.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4"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image" Target="../media/image1.emf"/><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6.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image" Target="../media/image1.em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7.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2"/>
          <p:cNvSpPr>
            <a:spLocks noGrp="1"/>
          </p:cNvSpPr>
          <p:nvPr>
            <p:ph type="body" idx="1"/>
          </p:nvPr>
        </p:nvSpPr>
        <p:spPr>
          <a:xfrm>
            <a:off x="381000" y="1257301"/>
            <a:ext cx="8382000" cy="2594372"/>
          </a:xfrm>
          <a:prstGeom prst="rect">
            <a:avLst/>
          </a:prstGeom>
        </p:spPr>
        <p:txBody>
          <a:bodyPr vert="horz" lIns="91440" tIns="45720" rIns="91440" bIns="45720" rtlCol="0">
            <a:normAutofit/>
          </a:bodyPr>
          <a:lstStyle/>
          <a:p>
            <a:pPr lvl="0"/>
            <a:r>
              <a:rPr lang="en-US" dirty="0"/>
              <a:t>Click to edit Master text styles</a:t>
            </a:r>
          </a:p>
          <a:p>
            <a:pPr marL="1028700" marR="0" lvl="1" indent="-571500" algn="l" defTabSz="914400" rtl="0" eaLnBrk="1" fontAlgn="auto" latinLnBrk="0" hangingPunct="1">
              <a:lnSpc>
                <a:spcPct val="100000"/>
              </a:lnSpc>
              <a:spcBef>
                <a:spcPct val="20000"/>
              </a:spcBef>
              <a:spcAft>
                <a:spcPts val="0"/>
              </a:spcAft>
              <a:buClrTx/>
              <a:buSzTx/>
              <a:buFont typeface="Arial"/>
              <a:buChar char="•"/>
              <a:tabLst/>
              <a:defRPr/>
            </a:pPr>
            <a:r>
              <a:rPr lang="en-US" dirty="0"/>
              <a:t>Second level</a:t>
            </a:r>
          </a:p>
          <a:p>
            <a:pPr marL="1028700" marR="0" lvl="1" indent="-571500" algn="l" defTabSz="914400" rtl="0" eaLnBrk="1" fontAlgn="auto" latinLnBrk="0" hangingPunct="1">
              <a:lnSpc>
                <a:spcPct val="100000"/>
              </a:lnSpc>
              <a:spcBef>
                <a:spcPct val="20000"/>
              </a:spcBef>
              <a:spcAft>
                <a:spcPts val="0"/>
              </a:spcAft>
              <a:buClrTx/>
              <a:buSzTx/>
              <a:buFont typeface="Arial"/>
              <a:buChar char="•"/>
              <a:tabLst/>
              <a:defRPr/>
            </a:pPr>
            <a:r>
              <a:rPr lang="en-US" dirty="0"/>
              <a:t>Second level</a:t>
            </a:r>
          </a:p>
          <a:p>
            <a:pPr marL="1714500" marR="0" lvl="2" indent="-571500" algn="l" defTabSz="914400" rtl="0" eaLnBrk="1" fontAlgn="auto" latinLnBrk="0" hangingPunct="1">
              <a:lnSpc>
                <a:spcPct val="100000"/>
              </a:lnSpc>
              <a:spcBef>
                <a:spcPct val="20000"/>
              </a:spcBef>
              <a:spcAft>
                <a:spcPts val="0"/>
              </a:spcAft>
              <a:buClrTx/>
              <a:buSzTx/>
              <a:buFont typeface="Arial"/>
              <a:buChar char="•"/>
              <a:tabLst/>
              <a:defRPr/>
            </a:pPr>
            <a:r>
              <a:rPr lang="en-US" dirty="0"/>
              <a:t>Third level</a:t>
            </a:r>
          </a:p>
          <a:p>
            <a:pPr marL="1714500" marR="0" lvl="2" indent="-571500" algn="l" defTabSz="914400" rtl="0" eaLnBrk="1" fontAlgn="auto" latinLnBrk="0" hangingPunct="1">
              <a:lnSpc>
                <a:spcPct val="100000"/>
              </a:lnSpc>
              <a:spcBef>
                <a:spcPct val="20000"/>
              </a:spcBef>
              <a:spcAft>
                <a:spcPts val="0"/>
              </a:spcAft>
              <a:buClrTx/>
              <a:buSzTx/>
              <a:buFont typeface="Arial"/>
              <a:buChar char="•"/>
              <a:tabLst/>
              <a:defRPr/>
            </a:pPr>
            <a:r>
              <a:rPr lang="en-US" dirty="0"/>
              <a:t>Third level</a:t>
            </a:r>
          </a:p>
          <a:p>
            <a:pPr marL="1714500" marR="0" lvl="2" indent="-571500" algn="l" defTabSz="914400" rtl="0" eaLnBrk="1" fontAlgn="auto" latinLnBrk="0" hangingPunct="1">
              <a:lnSpc>
                <a:spcPct val="100000"/>
              </a:lnSpc>
              <a:spcBef>
                <a:spcPct val="20000"/>
              </a:spcBef>
              <a:spcAft>
                <a:spcPts val="0"/>
              </a:spcAft>
              <a:buClrTx/>
              <a:buSzTx/>
              <a:buFont typeface="Arial"/>
              <a:buChar char="•"/>
              <a:tabLst/>
              <a:defRPr/>
            </a:pPr>
            <a:endParaRPr lang="en-US" dirty="0"/>
          </a:p>
          <a:p>
            <a:pPr marL="1714500" marR="0" lvl="2" indent="-571500" algn="l" defTabSz="914400" rtl="0" eaLnBrk="1" fontAlgn="auto" latinLnBrk="0" hangingPunct="1">
              <a:lnSpc>
                <a:spcPct val="100000"/>
              </a:lnSpc>
              <a:spcBef>
                <a:spcPct val="20000"/>
              </a:spcBef>
              <a:spcAft>
                <a:spcPts val="0"/>
              </a:spcAft>
              <a:buClrTx/>
              <a:buSzTx/>
              <a:buFont typeface="Arial"/>
              <a:buChar char="•"/>
              <a:tabLst/>
              <a:defRPr/>
            </a:pPr>
            <a:endParaRPr lang="en-US" dirty="0"/>
          </a:p>
          <a:p>
            <a:pPr marL="1028700" marR="0" lvl="1" indent="-571500" algn="l" defTabSz="914400" rtl="0" eaLnBrk="1" fontAlgn="auto" latinLnBrk="0" hangingPunct="1">
              <a:lnSpc>
                <a:spcPct val="100000"/>
              </a:lnSpc>
              <a:spcBef>
                <a:spcPct val="20000"/>
              </a:spcBef>
              <a:spcAft>
                <a:spcPts val="0"/>
              </a:spcAft>
              <a:buClrTx/>
              <a:buSzTx/>
              <a:buFont typeface="Arial"/>
              <a:buChar char="•"/>
              <a:tabLst/>
              <a:defRPr/>
            </a:pPr>
            <a:endParaRPr lang="en-US" dirty="0"/>
          </a:p>
        </p:txBody>
      </p:sp>
      <p:sp>
        <p:nvSpPr>
          <p:cNvPr id="9" name="Rectangle 8"/>
          <p:cNvSpPr/>
          <p:nvPr userDrawn="1"/>
        </p:nvSpPr>
        <p:spPr>
          <a:xfrm>
            <a:off x="0" y="-57150"/>
            <a:ext cx="9144000" cy="800100"/>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76201" y="4972050"/>
            <a:ext cx="9492817" cy="228601"/>
          </a:xfrm>
          <a:prstGeom prst="rect">
            <a:avLst/>
          </a:prstGeom>
        </p:spPr>
      </p:pic>
      <p:sp>
        <p:nvSpPr>
          <p:cNvPr id="13" name="Title Placeholder 1"/>
          <p:cNvSpPr>
            <a:spLocks noGrp="1"/>
          </p:cNvSpPr>
          <p:nvPr>
            <p:ph type="title"/>
          </p:nvPr>
        </p:nvSpPr>
        <p:spPr>
          <a:xfrm>
            <a:off x="0" y="25400"/>
            <a:ext cx="9144000" cy="571500"/>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1629592747"/>
      </p:ext>
    </p:extLst>
  </p:cSld>
  <p:clrMap bg1="lt1" tx1="dk1" bg2="lt2" tx2="dk2" accent1="accent1" accent2="accent2" accent3="accent3" accent4="accent4" accent5="accent5" accent6="accent6" hlink="hlink" folHlink="folHlink"/>
  <p:sldLayoutIdLst>
    <p:sldLayoutId id="2147483704" r:id="rId1"/>
    <p:sldLayoutId id="2147483750" r:id="rId2"/>
    <p:sldLayoutId id="2147483748" r:id="rId3"/>
    <p:sldLayoutId id="2147483749" r:id="rId4"/>
    <p:sldLayoutId id="2147483746" r:id="rId5"/>
    <p:sldLayoutId id="2147483747" r:id="rId6"/>
    <p:sldLayoutId id="2147483729" r:id="rId7"/>
    <p:sldLayoutId id="2147483730" r:id="rId8"/>
    <p:sldLayoutId id="2147483731" r:id="rId9"/>
    <p:sldLayoutId id="2147483732" r:id="rId10"/>
    <p:sldLayoutId id="2147483733" r:id="rId11"/>
    <p:sldLayoutId id="2147483754" r:id="rId12"/>
    <p:sldLayoutId id="2147483755" r:id="rId13"/>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defTabSz="457200" rtl="0" eaLnBrk="1" latinLnBrk="0" hangingPunct="1">
        <a:lnSpc>
          <a:spcPts val="4800"/>
        </a:lnSpc>
        <a:spcBef>
          <a:spcPct val="0"/>
        </a:spcBef>
        <a:buNone/>
        <a:defRPr sz="3600" b="1" kern="1200" spc="3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600" b="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3200" b="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2"/>
          <p:cNvSpPr>
            <a:spLocks noGrp="1"/>
          </p:cNvSpPr>
          <p:nvPr>
            <p:ph type="body" idx="1"/>
          </p:nvPr>
        </p:nvSpPr>
        <p:spPr>
          <a:xfrm>
            <a:off x="381000" y="1085851"/>
            <a:ext cx="8382000" cy="2594372"/>
          </a:xfrm>
          <a:prstGeom prst="rect">
            <a:avLst/>
          </a:prstGeom>
        </p:spPr>
        <p:txBody>
          <a:bodyPr vert="horz" lIns="91440" tIns="45720" rIns="91440" bIns="45720" rtlCol="0">
            <a:normAutofit/>
          </a:bodyPr>
          <a:lstStyle/>
          <a:p>
            <a:pPr lvl="0"/>
            <a:r>
              <a:rPr lang="en-US" dirty="0"/>
              <a:t>Click to edit Master text styles</a:t>
            </a:r>
          </a:p>
          <a:p>
            <a:pPr marL="1028700" marR="0" lvl="1" indent="-571500" algn="l" defTabSz="914400" rtl="0" eaLnBrk="1" fontAlgn="auto" latinLnBrk="0" hangingPunct="1">
              <a:lnSpc>
                <a:spcPct val="100000"/>
              </a:lnSpc>
              <a:spcBef>
                <a:spcPct val="20000"/>
              </a:spcBef>
              <a:spcAft>
                <a:spcPts val="0"/>
              </a:spcAft>
              <a:buClrTx/>
              <a:buSzTx/>
              <a:buFont typeface="Arial"/>
              <a:buChar char="•"/>
              <a:tabLst/>
              <a:defRPr/>
            </a:pPr>
            <a:r>
              <a:rPr lang="en-US" dirty="0"/>
              <a:t>Second level</a:t>
            </a:r>
          </a:p>
          <a:p>
            <a:pPr marL="1028700" marR="0" lvl="1" indent="-571500" algn="l" defTabSz="914400" rtl="0" eaLnBrk="1" fontAlgn="auto" latinLnBrk="0" hangingPunct="1">
              <a:lnSpc>
                <a:spcPct val="100000"/>
              </a:lnSpc>
              <a:spcBef>
                <a:spcPct val="20000"/>
              </a:spcBef>
              <a:spcAft>
                <a:spcPts val="0"/>
              </a:spcAft>
              <a:buClrTx/>
              <a:buSzTx/>
              <a:buFont typeface="Arial"/>
              <a:buChar char="•"/>
              <a:tabLst/>
              <a:defRPr/>
            </a:pPr>
            <a:r>
              <a:rPr lang="en-US" dirty="0"/>
              <a:t>Second level</a:t>
            </a:r>
          </a:p>
          <a:p>
            <a:pPr marL="1714500" marR="0" lvl="2" indent="-571500" algn="l" defTabSz="914400" rtl="0" eaLnBrk="1" fontAlgn="auto" latinLnBrk="0" hangingPunct="1">
              <a:lnSpc>
                <a:spcPct val="100000"/>
              </a:lnSpc>
              <a:spcBef>
                <a:spcPct val="20000"/>
              </a:spcBef>
              <a:spcAft>
                <a:spcPts val="0"/>
              </a:spcAft>
              <a:buClrTx/>
              <a:buSzTx/>
              <a:buFont typeface="Arial"/>
              <a:buChar char="•"/>
              <a:tabLst/>
              <a:defRPr/>
            </a:pPr>
            <a:r>
              <a:rPr lang="en-US" dirty="0"/>
              <a:t>Third level</a:t>
            </a:r>
          </a:p>
          <a:p>
            <a:pPr marL="1714500" marR="0" lvl="2" indent="-571500" algn="l" defTabSz="914400" rtl="0" eaLnBrk="1" fontAlgn="auto" latinLnBrk="0" hangingPunct="1">
              <a:lnSpc>
                <a:spcPct val="100000"/>
              </a:lnSpc>
              <a:spcBef>
                <a:spcPct val="20000"/>
              </a:spcBef>
              <a:spcAft>
                <a:spcPts val="0"/>
              </a:spcAft>
              <a:buClrTx/>
              <a:buSzTx/>
              <a:buFont typeface="Arial"/>
              <a:buChar char="•"/>
              <a:tabLst/>
              <a:defRPr/>
            </a:pPr>
            <a:r>
              <a:rPr lang="en-US" dirty="0"/>
              <a:t>Third level</a:t>
            </a:r>
          </a:p>
          <a:p>
            <a:pPr marL="1714500" marR="0" lvl="2" indent="-571500" algn="l" defTabSz="914400" rtl="0" eaLnBrk="1" fontAlgn="auto" latinLnBrk="0" hangingPunct="1">
              <a:lnSpc>
                <a:spcPct val="100000"/>
              </a:lnSpc>
              <a:spcBef>
                <a:spcPct val="20000"/>
              </a:spcBef>
              <a:spcAft>
                <a:spcPts val="0"/>
              </a:spcAft>
              <a:buClrTx/>
              <a:buSzTx/>
              <a:buFont typeface="Arial"/>
              <a:buChar char="•"/>
              <a:tabLst/>
              <a:defRPr/>
            </a:pPr>
            <a:endParaRPr lang="en-US" dirty="0"/>
          </a:p>
          <a:p>
            <a:pPr marL="1714500" marR="0" lvl="2" indent="-571500" algn="l" defTabSz="914400" rtl="0" eaLnBrk="1" fontAlgn="auto" latinLnBrk="0" hangingPunct="1">
              <a:lnSpc>
                <a:spcPct val="100000"/>
              </a:lnSpc>
              <a:spcBef>
                <a:spcPct val="20000"/>
              </a:spcBef>
              <a:spcAft>
                <a:spcPts val="0"/>
              </a:spcAft>
              <a:buClrTx/>
              <a:buSzTx/>
              <a:buFont typeface="Arial"/>
              <a:buChar char="•"/>
              <a:tabLst/>
              <a:defRPr/>
            </a:pPr>
            <a:endParaRPr lang="en-US" dirty="0"/>
          </a:p>
          <a:p>
            <a:pPr marL="1028700" marR="0" lvl="1" indent="-571500" algn="l" defTabSz="914400" rtl="0" eaLnBrk="1" fontAlgn="auto" latinLnBrk="0" hangingPunct="1">
              <a:lnSpc>
                <a:spcPct val="100000"/>
              </a:lnSpc>
              <a:spcBef>
                <a:spcPct val="20000"/>
              </a:spcBef>
              <a:spcAft>
                <a:spcPts val="0"/>
              </a:spcAft>
              <a:buClrTx/>
              <a:buSzTx/>
              <a:buFont typeface="Arial"/>
              <a:buChar char="•"/>
              <a:tabLst/>
              <a:defRPr/>
            </a:pPr>
            <a:endParaRPr lang="en-US" dirty="0"/>
          </a:p>
        </p:txBody>
      </p:sp>
      <p:sp>
        <p:nvSpPr>
          <p:cNvPr id="9" name="Rectangle 8"/>
          <p:cNvSpPr/>
          <p:nvPr userDrawn="1"/>
        </p:nvSpPr>
        <p:spPr>
          <a:xfrm>
            <a:off x="0" y="-114300"/>
            <a:ext cx="9144000" cy="914400"/>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76201" y="4972050"/>
            <a:ext cx="9492817" cy="228601"/>
          </a:xfrm>
          <a:prstGeom prst="rect">
            <a:avLst/>
          </a:prstGeom>
        </p:spPr>
      </p:pic>
      <p:sp>
        <p:nvSpPr>
          <p:cNvPr id="13" name="Title Placeholder 1"/>
          <p:cNvSpPr>
            <a:spLocks noGrp="1"/>
          </p:cNvSpPr>
          <p:nvPr>
            <p:ph type="title"/>
          </p:nvPr>
        </p:nvSpPr>
        <p:spPr>
          <a:xfrm>
            <a:off x="0" y="114300"/>
            <a:ext cx="9144000" cy="571500"/>
          </a:xfrm>
          <a:prstGeom prst="rect">
            <a:avLst/>
          </a:prstGeom>
        </p:spPr>
        <p:txBody>
          <a:bodyPr vert="horz" lIns="91440" tIns="45720" rIns="91440" bIns="45720" rtlCol="0" anchor="ctr">
            <a:noAutofit/>
          </a:bodyPr>
          <a:lstStyle/>
          <a:p>
            <a:r>
              <a:rPr lang="en-US" dirty="0"/>
              <a:t>CLICK TO ENTER TITLE</a:t>
            </a:r>
          </a:p>
        </p:txBody>
      </p:sp>
    </p:spTree>
    <p:extLst>
      <p:ext uri="{BB962C8B-B14F-4D97-AF65-F5344CB8AC3E}">
        <p14:creationId xmlns:p14="http://schemas.microsoft.com/office/powerpoint/2010/main" val="2947504066"/>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44" r:id="rId4"/>
    <p:sldLayoutId id="2147483739" r:id="rId5"/>
    <p:sldLayoutId id="2147483740" r:id="rId6"/>
    <p:sldLayoutId id="2147483741" r:id="rId7"/>
    <p:sldLayoutId id="2147483742" r:id="rId8"/>
    <p:sldLayoutId id="2147483743" r:id="rId9"/>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defTabSz="457200" rtl="0" eaLnBrk="1" latinLnBrk="0" hangingPunct="1">
        <a:lnSpc>
          <a:spcPts val="4800"/>
        </a:lnSpc>
        <a:spcBef>
          <a:spcPct val="0"/>
        </a:spcBef>
        <a:buNone/>
        <a:defRPr sz="3600" b="1" kern="1200" spc="300" baseline="0">
          <a:solidFill>
            <a:srgbClr val="000000"/>
          </a:solidFill>
          <a:latin typeface="+mj-lt"/>
          <a:ea typeface="+mj-ea"/>
          <a:cs typeface="+mj-cs"/>
        </a:defRPr>
      </a:lvl1pPr>
    </p:titleStyle>
    <p:bodyStyle>
      <a:lvl1pPr marL="0" indent="0" algn="l" defTabSz="457200" rtl="0" eaLnBrk="1" latinLnBrk="0" hangingPunct="1">
        <a:spcBef>
          <a:spcPct val="20000"/>
        </a:spcBef>
        <a:buFont typeface="Arial"/>
        <a:buNone/>
        <a:defRPr sz="3600" b="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3200" b="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0" y="0"/>
            <a:ext cx="9144000" cy="800100"/>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sp>
        <p:nvSpPr>
          <p:cNvPr id="8" name="Text Placeholder 2"/>
          <p:cNvSpPr>
            <a:spLocks noGrp="1"/>
          </p:cNvSpPr>
          <p:nvPr>
            <p:ph type="body" idx="1"/>
          </p:nvPr>
        </p:nvSpPr>
        <p:spPr>
          <a:xfrm>
            <a:off x="381000" y="1714501"/>
            <a:ext cx="8229600" cy="3051572"/>
          </a:xfrm>
          <a:prstGeom prst="rect">
            <a:avLst/>
          </a:prstGeom>
        </p:spPr>
        <p:txBody>
          <a:bodyPr vert="horz" lIns="91440" tIns="45720" rIns="91440" bIns="45720" rtlCol="0">
            <a:normAutofit/>
          </a:bodyPr>
          <a:lstStyle/>
          <a:p>
            <a:pPr lvl="0"/>
            <a:r>
              <a:rPr lang="en-US" dirty="0"/>
              <a:t>Click to edit Master text styles</a:t>
            </a:r>
          </a:p>
          <a:p>
            <a:pPr marL="1028700" marR="0" lvl="1" indent="-571500" algn="l" defTabSz="914400" rtl="0" eaLnBrk="1" fontAlgn="auto" latinLnBrk="0" hangingPunct="1">
              <a:lnSpc>
                <a:spcPct val="100000"/>
              </a:lnSpc>
              <a:spcBef>
                <a:spcPct val="20000"/>
              </a:spcBef>
              <a:spcAft>
                <a:spcPts val="0"/>
              </a:spcAft>
              <a:buClrTx/>
              <a:buSzTx/>
              <a:buFont typeface="Arial"/>
              <a:buChar char="•"/>
              <a:tabLst/>
              <a:defRPr/>
            </a:pPr>
            <a:r>
              <a:rPr lang="en-US" dirty="0"/>
              <a:t>Second level</a:t>
            </a:r>
          </a:p>
          <a:p>
            <a:pPr marL="1028700" marR="0" lvl="1" indent="-571500" algn="l" defTabSz="914400" rtl="0" eaLnBrk="1" fontAlgn="auto" latinLnBrk="0" hangingPunct="1">
              <a:lnSpc>
                <a:spcPct val="100000"/>
              </a:lnSpc>
              <a:spcBef>
                <a:spcPct val="20000"/>
              </a:spcBef>
              <a:spcAft>
                <a:spcPts val="0"/>
              </a:spcAft>
              <a:buClrTx/>
              <a:buSzTx/>
              <a:buFont typeface="Arial"/>
              <a:buChar char="•"/>
              <a:tabLst/>
              <a:defRPr/>
            </a:pPr>
            <a:r>
              <a:rPr lang="en-US" dirty="0"/>
              <a:t>Second level</a:t>
            </a:r>
          </a:p>
          <a:p>
            <a:pPr marL="1028700" marR="0" lvl="1" indent="-571500" algn="l" defTabSz="914400" rtl="0" eaLnBrk="1" fontAlgn="auto" latinLnBrk="0" hangingPunct="1">
              <a:lnSpc>
                <a:spcPct val="100000"/>
              </a:lnSpc>
              <a:spcBef>
                <a:spcPct val="20000"/>
              </a:spcBef>
              <a:spcAft>
                <a:spcPts val="0"/>
              </a:spcAft>
              <a:buClrTx/>
              <a:buSzTx/>
              <a:buFont typeface="Arial"/>
              <a:buChar char="•"/>
              <a:tabLst/>
              <a:defRPr/>
            </a:pPr>
            <a:r>
              <a:rPr lang="en-US" dirty="0"/>
              <a:t>Second level</a:t>
            </a:r>
          </a:p>
          <a:p>
            <a:pPr marL="1714500" marR="0" lvl="2" indent="-571500" algn="l" defTabSz="914400" rtl="0" eaLnBrk="1" fontAlgn="auto" latinLnBrk="0" hangingPunct="1">
              <a:lnSpc>
                <a:spcPct val="100000"/>
              </a:lnSpc>
              <a:spcBef>
                <a:spcPct val="20000"/>
              </a:spcBef>
              <a:spcAft>
                <a:spcPts val="0"/>
              </a:spcAft>
              <a:buClrTx/>
              <a:buSzTx/>
              <a:buFont typeface="Arial"/>
              <a:buChar char="•"/>
              <a:tabLst/>
              <a:defRPr/>
            </a:pPr>
            <a:r>
              <a:rPr lang="en-US" dirty="0"/>
              <a:t>Third level</a:t>
            </a:r>
          </a:p>
          <a:p>
            <a:pPr marL="1714500" marR="0" lvl="2" indent="-571500" algn="l" defTabSz="914400" rtl="0" eaLnBrk="1" fontAlgn="auto" latinLnBrk="0" hangingPunct="1">
              <a:lnSpc>
                <a:spcPct val="100000"/>
              </a:lnSpc>
              <a:spcBef>
                <a:spcPct val="20000"/>
              </a:spcBef>
              <a:spcAft>
                <a:spcPts val="0"/>
              </a:spcAft>
              <a:buClrTx/>
              <a:buSzTx/>
              <a:buFont typeface="Arial"/>
              <a:buChar char="•"/>
              <a:tabLst/>
              <a:defRPr/>
            </a:pPr>
            <a:r>
              <a:rPr lang="en-US" dirty="0"/>
              <a:t>Third level</a:t>
            </a:r>
          </a:p>
          <a:p>
            <a:pPr marL="1028700" marR="0" lvl="1" indent="-571500" algn="l" defTabSz="914400" rtl="0" eaLnBrk="1" fontAlgn="auto" latinLnBrk="0" hangingPunct="1">
              <a:lnSpc>
                <a:spcPct val="100000"/>
              </a:lnSpc>
              <a:spcBef>
                <a:spcPct val="20000"/>
              </a:spcBef>
              <a:spcAft>
                <a:spcPts val="0"/>
              </a:spcAft>
              <a:buClrTx/>
              <a:buSzTx/>
              <a:buFont typeface="Arial"/>
              <a:buChar char="•"/>
              <a:tabLst/>
              <a:defRPr/>
            </a:pPr>
            <a:endParaRPr lang="en-US" dirty="0"/>
          </a:p>
          <a:p>
            <a:pPr lvl="1"/>
            <a:endParaRPr lang="en-US" dirty="0"/>
          </a:p>
        </p:txBody>
      </p:sp>
      <p:pic>
        <p:nvPicPr>
          <p:cNvPr id="10" name="Picture 9"/>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6200" y="4972051"/>
            <a:ext cx="9492786" cy="228600"/>
          </a:xfrm>
          <a:prstGeom prst="rect">
            <a:avLst/>
          </a:prstGeom>
        </p:spPr>
      </p:pic>
      <p:pic>
        <p:nvPicPr>
          <p:cNvPr id="6" name="Picture 5"/>
          <p:cNvPicPr>
            <a:picLocks noChangeAspect="1"/>
          </p:cNvPicPr>
          <p:nvPr userDrawn="1"/>
        </p:nvPicPr>
        <p:blipFill rotWithShape="1">
          <a:blip r:embed="rId7" cstate="email">
            <a:extLst>
              <a:ext uri="{28A0092B-C50C-407E-A947-70E740481C1C}">
                <a14:useLocalDpi xmlns:a14="http://schemas.microsoft.com/office/drawing/2010/main"/>
              </a:ext>
            </a:extLst>
          </a:blip>
          <a:srcRect r="-3376"/>
          <a:stretch/>
        </p:blipFill>
        <p:spPr>
          <a:xfrm>
            <a:off x="7696200" y="4457701"/>
            <a:ext cx="1191490" cy="401216"/>
          </a:xfrm>
          <a:prstGeom prst="rect">
            <a:avLst/>
          </a:prstGeom>
          <a:noFill/>
          <a:ln>
            <a:noFill/>
          </a:ln>
        </p:spPr>
      </p:pic>
      <p:sp>
        <p:nvSpPr>
          <p:cNvPr id="7" name="Title Placeholder 1"/>
          <p:cNvSpPr>
            <a:spLocks noGrp="1"/>
          </p:cNvSpPr>
          <p:nvPr>
            <p:ph type="title"/>
          </p:nvPr>
        </p:nvSpPr>
        <p:spPr>
          <a:xfrm>
            <a:off x="0" y="114300"/>
            <a:ext cx="9144000" cy="571500"/>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26921232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defTabSz="457200" rtl="0" eaLnBrk="1" latinLnBrk="0" hangingPunct="1">
        <a:spcBef>
          <a:spcPct val="0"/>
        </a:spcBef>
        <a:buNone/>
        <a:defRPr sz="3600" b="1" kern="1200" spc="3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b="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b="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0"/>
            <a:ext cx="9144000" cy="5372100"/>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48786" y="5130800"/>
            <a:ext cx="9492786" cy="228600"/>
          </a:xfrm>
          <a:prstGeom prst="rect">
            <a:avLst/>
          </a:prstGeom>
        </p:spPr>
      </p:pic>
    </p:spTree>
    <p:extLst>
      <p:ext uri="{BB962C8B-B14F-4D97-AF65-F5344CB8AC3E}">
        <p14:creationId xmlns:p14="http://schemas.microsoft.com/office/powerpoint/2010/main" val="412465382"/>
      </p:ext>
    </p:extLst>
  </p:cSld>
  <p:clrMap bg1="lt1" tx1="dk1" bg2="lt2" tx2="dk2" accent1="accent1" accent2="accent2" accent3="accent3" accent4="accent4" accent5="accent5" accent6="accent6" hlink="hlink" folHlink="folHlink"/>
  <p:sldLayoutIdLst>
    <p:sldLayoutId id="2147483714" r:id="rId1"/>
    <p:sldLayoutId id="2147483715" r:id="rId2"/>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defTabSz="457200" rtl="0" eaLnBrk="1" latinLnBrk="0" hangingPunct="1">
        <a:spcBef>
          <a:spcPct val="0"/>
        </a:spcBef>
        <a:buNone/>
        <a:defRPr sz="54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4000" b="1"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3600" b="1"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6200" y="4972051"/>
            <a:ext cx="9492786" cy="228600"/>
          </a:xfrm>
          <a:prstGeom prst="rect">
            <a:avLst/>
          </a:prstGeom>
        </p:spPr>
      </p:pic>
      <p:sp>
        <p:nvSpPr>
          <p:cNvPr id="4" name="Rectangle 3"/>
          <p:cNvSpPr/>
          <p:nvPr userDrawn="1"/>
        </p:nvSpPr>
        <p:spPr>
          <a:xfrm>
            <a:off x="0" y="-114300"/>
            <a:ext cx="9144000" cy="914400"/>
          </a:xfrm>
          <a:prstGeom prst="rect">
            <a:avLst/>
          </a:prstGeom>
          <a:solidFill>
            <a:srgbClr val="8DC6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14232529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defTabSz="457200" rtl="0" eaLnBrk="1" latinLnBrk="0" hangingPunct="1">
        <a:spcBef>
          <a:spcPct val="0"/>
        </a:spcBef>
        <a:buNone/>
        <a:defRPr sz="54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4000" b="1"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3600" b="1"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76200" y="4972051"/>
            <a:ext cx="9492786" cy="228600"/>
          </a:xfrm>
          <a:prstGeom prst="rect">
            <a:avLst/>
          </a:prstGeom>
        </p:spPr>
      </p:pic>
      <p:sp>
        <p:nvSpPr>
          <p:cNvPr id="4" name="Rectangle 3"/>
          <p:cNvSpPr/>
          <p:nvPr userDrawn="1"/>
        </p:nvSpPr>
        <p:spPr>
          <a:xfrm>
            <a:off x="0" y="-114300"/>
            <a:ext cx="9144000" cy="914400"/>
          </a:xfrm>
          <a:prstGeom prst="rect">
            <a:avLst/>
          </a:prstGeom>
          <a:solidFill>
            <a:srgbClr val="8DC6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01656043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34" r:id="rId8"/>
    <p:sldLayoutId id="2147483728" r:id="rId9"/>
    <p:sldLayoutId id="2147483752" r:id="rId10"/>
    <p:sldLayoutId id="2147483745" r:id="rId11"/>
    <p:sldLayoutId id="2147483751" r:id="rId12"/>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defTabSz="457200" rtl="0" eaLnBrk="1" latinLnBrk="0" hangingPunct="1">
        <a:spcBef>
          <a:spcPct val="0"/>
        </a:spcBef>
        <a:buNone/>
        <a:defRPr sz="54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4000" b="1"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3600" b="1"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11/22/2021</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802706766"/>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45.xml"/><Relationship Id="rId4" Type="http://schemas.openxmlformats.org/officeDocument/2006/relationships/image" Target="../media/image26.jpeg"/></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45.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1.xml"/><Relationship Id="rId1" Type="http://schemas.openxmlformats.org/officeDocument/2006/relationships/slideLayout" Target="../slideLayouts/slideLayout45.xml"/><Relationship Id="rId5" Type="http://schemas.openxmlformats.org/officeDocument/2006/relationships/image" Target="../media/image49.jpeg"/><Relationship Id="rId4" Type="http://schemas.openxmlformats.org/officeDocument/2006/relationships/image" Target="../media/image48.jpeg"/></Relationships>
</file>

<file path=ppt/slides/_rels/slide1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45.xml"/><Relationship Id="rId5" Type="http://schemas.openxmlformats.org/officeDocument/2006/relationships/image" Target="../media/image52.jpeg"/><Relationship Id="rId4" Type="http://schemas.openxmlformats.org/officeDocument/2006/relationships/image" Target="../media/image51.jpeg"/></Relationships>
</file>

<file path=ppt/slides/_rels/slide1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3.xml"/><Relationship Id="rId1" Type="http://schemas.openxmlformats.org/officeDocument/2006/relationships/slideLayout" Target="../slideLayouts/slideLayout45.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jpeg"/></Relationships>
</file>

<file path=ppt/slides/_rels/slide1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4.xml"/><Relationship Id="rId1" Type="http://schemas.openxmlformats.org/officeDocument/2006/relationships/slideLayout" Target="../slideLayouts/slideLayout45.xml"/><Relationship Id="rId5" Type="http://schemas.openxmlformats.org/officeDocument/2006/relationships/image" Target="../media/image56.png"/><Relationship Id="rId4" Type="http://schemas.openxmlformats.org/officeDocument/2006/relationships/image" Target="../media/image58.jpeg"/></Relationships>
</file>

<file path=ppt/slides/_rels/slide1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5.xml"/><Relationship Id="rId1" Type="http://schemas.openxmlformats.org/officeDocument/2006/relationships/slideLayout" Target="../slideLayouts/slideLayout45.xml"/><Relationship Id="rId6" Type="http://schemas.openxmlformats.org/officeDocument/2006/relationships/image" Target="../media/image46.png"/><Relationship Id="rId5" Type="http://schemas.openxmlformats.org/officeDocument/2006/relationships/image" Target="../media/image60.jpeg"/><Relationship Id="rId4" Type="http://schemas.openxmlformats.org/officeDocument/2006/relationships/image" Target="../media/image52.jpeg"/></Relationships>
</file>

<file path=ppt/slides/_rels/slide1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6.xml"/><Relationship Id="rId1" Type="http://schemas.openxmlformats.org/officeDocument/2006/relationships/slideLayout" Target="../slideLayouts/slideLayout45.xml"/><Relationship Id="rId6" Type="http://schemas.openxmlformats.org/officeDocument/2006/relationships/image" Target="../media/image45.png"/><Relationship Id="rId5" Type="http://schemas.openxmlformats.org/officeDocument/2006/relationships/image" Target="../media/image61.jpg"/><Relationship Id="rId4" Type="http://schemas.openxmlformats.org/officeDocument/2006/relationships/image" Target="../media/image59.jpeg"/></Relationships>
</file>

<file path=ppt/slides/_rels/slide18.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17.xml"/><Relationship Id="rId1" Type="http://schemas.openxmlformats.org/officeDocument/2006/relationships/slideLayout" Target="../slideLayouts/slideLayout45.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1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8.xml"/><Relationship Id="rId1" Type="http://schemas.openxmlformats.org/officeDocument/2006/relationships/slideLayout" Target="../slideLayouts/slideLayout45.xml"/><Relationship Id="rId5" Type="http://schemas.openxmlformats.org/officeDocument/2006/relationships/image" Target="../media/image26.jpe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45.xml"/><Relationship Id="rId5" Type="http://schemas.openxmlformats.org/officeDocument/2006/relationships/image" Target="../media/image26.jpeg"/><Relationship Id="rId4" Type="http://schemas.openxmlformats.org/officeDocument/2006/relationships/image" Target="../media/image28.jpe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0.xml"/><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45.xml"/><Relationship Id="rId5" Type="http://schemas.microsoft.com/office/2007/relationships/hdphoto" Target="../media/hdphoto1.wdp"/><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6.jpeg"/><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4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45.xml"/><Relationship Id="rId6" Type="http://schemas.openxmlformats.org/officeDocument/2006/relationships/image" Target="../media/image26.jpeg"/><Relationship Id="rId5" Type="http://schemas.openxmlformats.org/officeDocument/2006/relationships/image" Target="../media/image36.png"/><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45.xml"/><Relationship Id="rId6" Type="http://schemas.openxmlformats.org/officeDocument/2006/relationships/image" Target="../media/image26.jpeg"/><Relationship Id="rId5" Type="http://schemas.openxmlformats.org/officeDocument/2006/relationships/image" Target="../media/image39.png"/><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45.xml"/><Relationship Id="rId6" Type="http://schemas.openxmlformats.org/officeDocument/2006/relationships/image" Target="../media/image26.jpeg"/><Relationship Id="rId5" Type="http://schemas.openxmlformats.org/officeDocument/2006/relationships/image" Target="../media/image42.png"/><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AAD832-0A23-9C48-851A-FD1DD995AC9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426053" y="285750"/>
            <a:ext cx="4291894" cy="1600200"/>
          </a:xfrm>
          <a:prstGeom prst="rect">
            <a:avLst/>
          </a:prstGeom>
        </p:spPr>
      </p:pic>
      <p:sp>
        <p:nvSpPr>
          <p:cNvPr id="4" name="Title 1">
            <a:extLst>
              <a:ext uri="{FF2B5EF4-FFF2-40B4-BE49-F238E27FC236}">
                <a16:creationId xmlns:a16="http://schemas.microsoft.com/office/drawing/2014/main" id="{2DAF1E7E-D7C4-A948-B2AB-6FFBDEB325FE}"/>
              </a:ext>
            </a:extLst>
          </p:cNvPr>
          <p:cNvSpPr txBox="1">
            <a:spLocks/>
          </p:cNvSpPr>
          <p:nvPr/>
        </p:nvSpPr>
        <p:spPr>
          <a:xfrm>
            <a:off x="457200" y="1657350"/>
            <a:ext cx="8229600" cy="2514600"/>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3600" b="1" kern="1200" spc="300">
                <a:solidFill>
                  <a:schemeClr val="tx1"/>
                </a:solidFill>
                <a:latin typeface="+mj-lt"/>
                <a:ea typeface="+mj-ea"/>
                <a:cs typeface="+mj-cs"/>
              </a:defRPr>
            </a:lvl1pPr>
          </a:lstStyle>
          <a:p>
            <a:pPr>
              <a:spcBef>
                <a:spcPts val="1200"/>
              </a:spcBef>
            </a:pPr>
            <a:r>
              <a:rPr lang="en-US" sz="4000" b="0" spc="0" dirty="0">
                <a:ln w="10160">
                  <a:noFill/>
                  <a:prstDash val="solid"/>
                </a:ln>
                <a:solidFill>
                  <a:schemeClr val="bg1">
                    <a:lumMod val="50000"/>
                  </a:schemeClr>
                </a:solidFill>
              </a:rPr>
              <a:t>Career Exploration Plan #1B:</a:t>
            </a:r>
          </a:p>
          <a:p>
            <a:pPr>
              <a:spcBef>
                <a:spcPts val="1200"/>
              </a:spcBef>
            </a:pPr>
            <a:r>
              <a:rPr lang="en-US" sz="4000" b="0" spc="0" dirty="0">
                <a:ln w="10160">
                  <a:noFill/>
                  <a:prstDash val="solid"/>
                </a:ln>
                <a:solidFill>
                  <a:schemeClr val="bg1">
                    <a:lumMod val="50000"/>
                  </a:schemeClr>
                </a:solidFill>
              </a:rPr>
              <a:t>Clusters &amp; Sectors</a:t>
            </a:r>
            <a:endParaRPr lang="en-US" b="0" i="1" spc="0" dirty="0">
              <a:ln w="10160">
                <a:noFill/>
                <a:prstDash val="solid"/>
              </a:ln>
              <a:solidFill>
                <a:schemeClr val="bg1">
                  <a:lumMod val="50000"/>
                </a:schemeClr>
              </a:solidFill>
            </a:endParaRPr>
          </a:p>
        </p:txBody>
      </p:sp>
      <p:pic>
        <p:nvPicPr>
          <p:cNvPr id="6" name="Picture 5">
            <a:extLst>
              <a:ext uri="{FF2B5EF4-FFF2-40B4-BE49-F238E27FC236}">
                <a16:creationId xmlns:a16="http://schemas.microsoft.com/office/drawing/2014/main" id="{0E98DC8D-FDB0-4DC2-A379-C17D5C7F3D7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3376"/>
          <a:stretch/>
        </p:blipFill>
        <p:spPr>
          <a:xfrm>
            <a:off x="7682556" y="4248150"/>
            <a:ext cx="947570" cy="425440"/>
          </a:xfrm>
          <a:prstGeom prst="rect">
            <a:avLst/>
          </a:prstGeom>
          <a:noFill/>
          <a:ln>
            <a:noFill/>
          </a:ln>
        </p:spPr>
      </p:pic>
    </p:spTree>
    <p:extLst>
      <p:ext uri="{BB962C8B-B14F-4D97-AF65-F5344CB8AC3E}">
        <p14:creationId xmlns:p14="http://schemas.microsoft.com/office/powerpoint/2010/main" val="291622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 close up of a logo&#10;&#10;Description automatically generated">
            <a:extLst>
              <a:ext uri="{FF2B5EF4-FFF2-40B4-BE49-F238E27FC236}">
                <a16:creationId xmlns:a16="http://schemas.microsoft.com/office/drawing/2014/main" id="{1FFE1B1F-9C3F-4DD9-A059-8821DFF41F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241" y="1121238"/>
            <a:ext cx="2235559" cy="8942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C074A5C-A800-4D80-933F-C815821AF589}"/>
              </a:ext>
            </a:extLst>
          </p:cNvPr>
          <p:cNvSpPr>
            <a:spLocks noGrp="1"/>
          </p:cNvSpPr>
          <p:nvPr>
            <p:ph type="title"/>
          </p:nvPr>
        </p:nvSpPr>
        <p:spPr>
          <a:xfrm>
            <a:off x="628650" y="273844"/>
            <a:ext cx="7886700" cy="850106"/>
          </a:xfrm>
        </p:spPr>
        <p:txBody>
          <a:bodyPr/>
          <a:lstStyle/>
          <a:p>
            <a:r>
              <a:rPr lang="en-US" dirty="0">
                <a:solidFill>
                  <a:srgbClr val="009193"/>
                </a:solidFill>
              </a:rPr>
              <a:t>16 CAREER CLUSTERS, CONT’D</a:t>
            </a:r>
          </a:p>
        </p:txBody>
      </p:sp>
      <p:sp>
        <p:nvSpPr>
          <p:cNvPr id="13" name="Content Placeholder 12">
            <a:extLst>
              <a:ext uri="{FF2B5EF4-FFF2-40B4-BE49-F238E27FC236}">
                <a16:creationId xmlns:a16="http://schemas.microsoft.com/office/drawing/2014/main" id="{4CEDB4A1-397F-4664-98F3-CDE58DB96536}"/>
              </a:ext>
            </a:extLst>
          </p:cNvPr>
          <p:cNvSpPr>
            <a:spLocks noGrp="1"/>
          </p:cNvSpPr>
          <p:nvPr>
            <p:ph idx="1"/>
          </p:nvPr>
        </p:nvSpPr>
        <p:spPr>
          <a:xfrm>
            <a:off x="4133850" y="1147601"/>
            <a:ext cx="4381500" cy="1033365"/>
          </a:xfrm>
        </p:spPr>
        <p:txBody>
          <a:bodyPr>
            <a:normAutofit/>
          </a:bodyPr>
          <a:lstStyle/>
          <a:p>
            <a:pPr marL="0" indent="0" rtl="0">
              <a:spcBef>
                <a:spcPts val="0"/>
              </a:spcBef>
              <a:spcAft>
                <a:spcPts val="0"/>
              </a:spcAft>
              <a:buNone/>
            </a:pPr>
            <a:r>
              <a:rPr lang="en-US" sz="1300" b="0" i="0" u="none" strike="noStrike" dirty="0">
                <a:solidFill>
                  <a:srgbClr val="000000"/>
                </a:solidFill>
                <a:effectLst/>
                <a:latin typeface="+mj-lt"/>
              </a:rPr>
              <a:t>(13) Planning, managing and performing the processing of materials into intermediate or final products and related professional and technical support activities such as production planning and control, maintenance, and manufacturing/process engineering.</a:t>
            </a:r>
            <a:endParaRPr lang="en-US" sz="1300" b="0" dirty="0">
              <a:effectLst/>
              <a:latin typeface="+mj-lt"/>
            </a:endParaRPr>
          </a:p>
        </p:txBody>
      </p:sp>
      <p:sp>
        <p:nvSpPr>
          <p:cNvPr id="17" name="Content Placeholder 12">
            <a:extLst>
              <a:ext uri="{FF2B5EF4-FFF2-40B4-BE49-F238E27FC236}">
                <a16:creationId xmlns:a16="http://schemas.microsoft.com/office/drawing/2014/main" id="{24D87436-4419-4C61-B3AC-077AE84D149B}"/>
              </a:ext>
            </a:extLst>
          </p:cNvPr>
          <p:cNvSpPr txBox="1">
            <a:spLocks/>
          </p:cNvSpPr>
          <p:nvPr/>
        </p:nvSpPr>
        <p:spPr>
          <a:xfrm>
            <a:off x="4133850" y="2330402"/>
            <a:ext cx="4381500" cy="82278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rtl="0">
              <a:spcBef>
                <a:spcPts val="0"/>
              </a:spcBef>
              <a:spcAft>
                <a:spcPts val="0"/>
              </a:spcAft>
              <a:buNone/>
            </a:pPr>
            <a:r>
              <a:rPr lang="en-US" sz="1300" b="0" i="0" u="none" strike="noStrike" dirty="0">
                <a:solidFill>
                  <a:srgbClr val="000000"/>
                </a:solidFill>
                <a:effectLst/>
                <a:latin typeface="+mj-lt"/>
              </a:rPr>
              <a:t>(14) Planning, managing, and performing marketing activities to reach organizational objectives. Public relations executives fall into this Career Cluster.</a:t>
            </a:r>
            <a:endParaRPr lang="en-US" sz="1300" b="0" dirty="0">
              <a:effectLst/>
              <a:latin typeface="+mj-lt"/>
            </a:endParaRPr>
          </a:p>
        </p:txBody>
      </p:sp>
      <p:sp>
        <p:nvSpPr>
          <p:cNvPr id="18" name="Content Placeholder 12">
            <a:extLst>
              <a:ext uri="{FF2B5EF4-FFF2-40B4-BE49-F238E27FC236}">
                <a16:creationId xmlns:a16="http://schemas.microsoft.com/office/drawing/2014/main" id="{A745A695-BEF0-4EEB-8066-1EBC1872E8BC}"/>
              </a:ext>
            </a:extLst>
          </p:cNvPr>
          <p:cNvSpPr txBox="1">
            <a:spLocks/>
          </p:cNvSpPr>
          <p:nvPr/>
        </p:nvSpPr>
        <p:spPr>
          <a:xfrm>
            <a:off x="4133850" y="3215160"/>
            <a:ext cx="4381500" cy="96511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rtl="0">
              <a:spcBef>
                <a:spcPts val="0"/>
              </a:spcBef>
              <a:spcAft>
                <a:spcPts val="0"/>
              </a:spcAft>
              <a:buNone/>
            </a:pPr>
            <a:r>
              <a:rPr lang="en-US" sz="1300" b="0" i="0" u="none" strike="noStrike" dirty="0">
                <a:solidFill>
                  <a:srgbClr val="000000"/>
                </a:solidFill>
                <a:effectLst/>
                <a:latin typeface="+mj-lt"/>
              </a:rPr>
              <a:t>(15) Planning, managing, and providing scientific research and professional and technical services (e.g., physical science, social science, engineering) including laboratory and testing services, and research and development services.</a:t>
            </a:r>
            <a:endParaRPr lang="en-US" sz="1300" b="0" dirty="0">
              <a:effectLst/>
              <a:latin typeface="+mj-lt"/>
            </a:endParaRPr>
          </a:p>
        </p:txBody>
      </p:sp>
      <p:pic>
        <p:nvPicPr>
          <p:cNvPr id="6147" name="Picture 3" descr="A close up of a logo&#10;&#10;Description automatically generated">
            <a:extLst>
              <a:ext uri="{FF2B5EF4-FFF2-40B4-BE49-F238E27FC236}">
                <a16:creationId xmlns:a16="http://schemas.microsoft.com/office/drawing/2014/main" id="{215F11B5-B63C-4F10-852C-E4D49A7AE9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241" y="2119824"/>
            <a:ext cx="1930759" cy="103336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A close up of a logo&#10;&#10;Description automatically generated">
            <a:extLst>
              <a:ext uri="{FF2B5EF4-FFF2-40B4-BE49-F238E27FC236}">
                <a16:creationId xmlns:a16="http://schemas.microsoft.com/office/drawing/2014/main" id="{D3DE978C-1FBE-4782-8898-D568748720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3257550"/>
            <a:ext cx="2992464" cy="814072"/>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A picture containing table, sign, man, clock&#10;&#10;Description automatically generated">
            <a:extLst>
              <a:ext uri="{FF2B5EF4-FFF2-40B4-BE49-F238E27FC236}">
                <a16:creationId xmlns:a16="http://schemas.microsoft.com/office/drawing/2014/main" id="{52E43DCC-88B4-4317-A076-42D8A85238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4175983"/>
            <a:ext cx="1994044" cy="907684"/>
          </a:xfrm>
          <a:prstGeom prst="rect">
            <a:avLst/>
          </a:prstGeom>
          <a:noFill/>
          <a:extLst>
            <a:ext uri="{909E8E84-426E-40DD-AFC4-6F175D3DCCD1}">
              <a14:hiddenFill xmlns:a14="http://schemas.microsoft.com/office/drawing/2010/main">
                <a:solidFill>
                  <a:srgbClr val="FFFFFF"/>
                </a:solidFill>
              </a14:hiddenFill>
            </a:ext>
          </a:extLst>
        </p:spPr>
      </p:pic>
      <p:sp>
        <p:nvSpPr>
          <p:cNvPr id="19" name="Content Placeholder 12">
            <a:extLst>
              <a:ext uri="{FF2B5EF4-FFF2-40B4-BE49-F238E27FC236}">
                <a16:creationId xmlns:a16="http://schemas.microsoft.com/office/drawing/2014/main" id="{35193468-DB5D-4068-88A5-0E951416BFAD}"/>
              </a:ext>
            </a:extLst>
          </p:cNvPr>
          <p:cNvSpPr txBox="1">
            <a:spLocks/>
          </p:cNvSpPr>
          <p:nvPr/>
        </p:nvSpPr>
        <p:spPr>
          <a:xfrm>
            <a:off x="4133850" y="4208413"/>
            <a:ext cx="4381500" cy="965115"/>
          </a:xfrm>
          <a:prstGeom prst="rect">
            <a:avLst/>
          </a:prstGeom>
        </p:spPr>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rtl="0">
              <a:spcBef>
                <a:spcPts val="0"/>
              </a:spcBef>
              <a:spcAft>
                <a:spcPts val="0"/>
              </a:spcAft>
              <a:buNone/>
            </a:pPr>
            <a:r>
              <a:rPr lang="en-US" sz="1400" b="0" i="0" u="none" strike="noStrike" dirty="0">
                <a:solidFill>
                  <a:srgbClr val="000000"/>
                </a:solidFill>
                <a:effectLst/>
                <a:latin typeface="+mj-lt"/>
              </a:rPr>
              <a:t>(16) Planning, management, and movement of people, materials, and goods by road, pipeline, air, rail, and water and related professional and technical support services such as transportation infrastructure planning and management, logistics services, mobile equipment, and facility maintenance.</a:t>
            </a:r>
            <a:endParaRPr lang="en-US" sz="900" b="0" dirty="0">
              <a:effectLst/>
              <a:latin typeface="+mj-lt"/>
            </a:endParaRPr>
          </a:p>
        </p:txBody>
      </p:sp>
    </p:spTree>
    <p:extLst>
      <p:ext uri="{BB962C8B-B14F-4D97-AF65-F5344CB8AC3E}">
        <p14:creationId xmlns:p14="http://schemas.microsoft.com/office/powerpoint/2010/main" val="8371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FC856-AD42-3748-BECC-C5DEA8ABB2C3}"/>
              </a:ext>
            </a:extLst>
          </p:cNvPr>
          <p:cNvSpPr>
            <a:spLocks noGrp="1"/>
          </p:cNvSpPr>
          <p:nvPr>
            <p:ph type="title"/>
          </p:nvPr>
        </p:nvSpPr>
        <p:spPr>
          <a:xfrm>
            <a:off x="994186" y="1189336"/>
            <a:ext cx="7144226" cy="2068214"/>
          </a:xfrm>
        </p:spPr>
        <p:txBody>
          <a:bodyPr>
            <a:normAutofit/>
          </a:bodyPr>
          <a:lstStyle/>
          <a:p>
            <a:pPr algn="ctr">
              <a:lnSpc>
                <a:spcPct val="100000"/>
              </a:lnSpc>
            </a:pPr>
            <a:r>
              <a:rPr lang="en-US" sz="4500" dirty="0">
                <a:solidFill>
                  <a:schemeClr val="bg1">
                    <a:lumMod val="50000"/>
                  </a:schemeClr>
                </a:solidFill>
              </a:rPr>
              <a:t>INDUSTRY SECTORS:</a:t>
            </a:r>
            <a:br>
              <a:rPr lang="en-US" sz="4500" dirty="0">
                <a:solidFill>
                  <a:schemeClr val="bg1">
                    <a:lumMod val="50000"/>
                  </a:schemeClr>
                </a:solidFill>
              </a:rPr>
            </a:br>
            <a:r>
              <a:rPr lang="en-US" sz="4500" b="1" i="1" dirty="0">
                <a:solidFill>
                  <a:srgbClr val="009193"/>
                </a:solidFill>
              </a:rPr>
              <a:t>WHERE</a:t>
            </a:r>
            <a:r>
              <a:rPr lang="en-US" sz="4500" i="1" dirty="0">
                <a:solidFill>
                  <a:schemeClr val="bg1">
                    <a:lumMod val="50000"/>
                  </a:schemeClr>
                </a:solidFill>
              </a:rPr>
              <a:t> You Do Your Work</a:t>
            </a:r>
          </a:p>
        </p:txBody>
      </p:sp>
      <p:pic>
        <p:nvPicPr>
          <p:cNvPr id="6" name="Picture 5">
            <a:extLst>
              <a:ext uri="{FF2B5EF4-FFF2-40B4-BE49-F238E27FC236}">
                <a16:creationId xmlns:a16="http://schemas.microsoft.com/office/drawing/2014/main" id="{7511D5B2-4A7E-4357-B3C4-46C45D9CD00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376"/>
          <a:stretch/>
        </p:blipFill>
        <p:spPr>
          <a:xfrm>
            <a:off x="7682556" y="4248150"/>
            <a:ext cx="947570" cy="425440"/>
          </a:xfrm>
          <a:prstGeom prst="rect">
            <a:avLst/>
          </a:prstGeom>
          <a:noFill/>
          <a:ln>
            <a:noFill/>
          </a:ln>
        </p:spPr>
      </p:pic>
    </p:spTree>
    <p:extLst>
      <p:ext uri="{BB962C8B-B14F-4D97-AF65-F5344CB8AC3E}">
        <p14:creationId xmlns:p14="http://schemas.microsoft.com/office/powerpoint/2010/main" val="3495716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5EBC18B6-E5C3-4AD1-97A4-E6A3477A0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074A5C-A800-4D80-933F-C815821AF589}"/>
              </a:ext>
            </a:extLst>
          </p:cNvPr>
          <p:cNvSpPr>
            <a:spLocks noGrp="1"/>
          </p:cNvSpPr>
          <p:nvPr>
            <p:ph type="title"/>
          </p:nvPr>
        </p:nvSpPr>
        <p:spPr>
          <a:xfrm>
            <a:off x="459486" y="809244"/>
            <a:ext cx="4704588" cy="1159002"/>
          </a:xfrm>
        </p:spPr>
        <p:txBody>
          <a:bodyPr anchor="b">
            <a:normAutofit/>
          </a:bodyPr>
          <a:lstStyle/>
          <a:p>
            <a:r>
              <a:rPr lang="en-US" sz="3600" dirty="0">
                <a:solidFill>
                  <a:srgbClr val="009193"/>
                </a:solidFill>
              </a:rPr>
              <a:t>GOODS-PRODUCING INDUSTRY SECTORS</a:t>
            </a:r>
          </a:p>
        </p:txBody>
      </p:sp>
      <p:sp>
        <p:nvSpPr>
          <p:cNvPr id="79" name="Rectangle 78">
            <a:extLst>
              <a:ext uri="{FF2B5EF4-FFF2-40B4-BE49-F238E27FC236}">
                <a16:creationId xmlns:a16="http://schemas.microsoft.com/office/drawing/2014/main" id="{136A4AB6-B72B-4CC6-ADCF-BE807B6C3D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37794" y="272542"/>
            <a:ext cx="54864"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176" name="Picture 8">
            <a:extLst>
              <a:ext uri="{FF2B5EF4-FFF2-40B4-BE49-F238E27FC236}">
                <a16:creationId xmlns:a16="http://schemas.microsoft.com/office/drawing/2014/main" id="{FA3CFE30-8A31-4874-8700-6C1728BCCF1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318" r="-6" b="22227"/>
          <a:stretch/>
        </p:blipFill>
        <p:spPr bwMode="auto">
          <a:xfrm>
            <a:off x="5763006" y="10"/>
            <a:ext cx="3380994" cy="1680200"/>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1" name="Rectangle 80">
            <a:extLst>
              <a:ext uri="{FF2B5EF4-FFF2-40B4-BE49-F238E27FC236}">
                <a16:creationId xmlns:a16="http://schemas.microsoft.com/office/drawing/2014/main" id="{B35D540D-9486-4236-952A-F72DC52D79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2201655"/>
            <a:ext cx="466344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2545B08F-FC24-47F9-975B-AE63787E6E63}"/>
              </a:ext>
            </a:extLst>
          </p:cNvPr>
          <p:cNvSpPr>
            <a:spLocks noGrp="1"/>
          </p:cNvSpPr>
          <p:nvPr>
            <p:ph idx="1"/>
          </p:nvPr>
        </p:nvSpPr>
        <p:spPr>
          <a:xfrm>
            <a:off x="459486" y="2346338"/>
            <a:ext cx="4704588" cy="2493264"/>
          </a:xfrm>
        </p:spPr>
        <p:txBody>
          <a:bodyPr>
            <a:normAutofit lnSpcReduction="10000"/>
          </a:bodyPr>
          <a:lstStyle/>
          <a:p>
            <a:pPr marL="0" indent="0" rtl="0" fontAlgn="base">
              <a:spcBef>
                <a:spcPts val="0"/>
              </a:spcBef>
              <a:spcAft>
                <a:spcPts val="600"/>
              </a:spcAft>
              <a:buNone/>
            </a:pPr>
            <a:r>
              <a:rPr lang="en-US" sz="1600" b="1" i="0" u="none" strike="noStrike" dirty="0">
                <a:effectLst/>
                <a:latin typeface="+mj-lt"/>
              </a:rPr>
              <a:t>(A) Natural Resources and Mining</a:t>
            </a:r>
          </a:p>
          <a:p>
            <a:pPr marL="742950" lvl="1" indent="-285750" rtl="0" fontAlgn="base">
              <a:spcBef>
                <a:spcPts val="0"/>
              </a:spcBef>
              <a:spcAft>
                <a:spcPts val="600"/>
              </a:spcAft>
              <a:buFont typeface="Arial" panose="020B0604020202020204" pitchFamily="34" charset="0"/>
              <a:buChar char="•"/>
            </a:pPr>
            <a:r>
              <a:rPr lang="en-US" sz="1600" b="0" i="0" u="none" strike="noStrike" dirty="0">
                <a:effectLst/>
                <a:latin typeface="+mj-lt"/>
              </a:rPr>
              <a:t>Agriculture, Forestry, Fishing, and Hunting</a:t>
            </a:r>
          </a:p>
          <a:p>
            <a:pPr marL="742950" lvl="1" indent="-285750" rtl="0" fontAlgn="base">
              <a:spcBef>
                <a:spcPts val="0"/>
              </a:spcBef>
              <a:spcAft>
                <a:spcPts val="600"/>
              </a:spcAft>
              <a:buFont typeface="Arial" panose="020B0604020202020204" pitchFamily="34" charset="0"/>
              <a:buChar char="•"/>
            </a:pPr>
            <a:r>
              <a:rPr lang="en-US" sz="1600" b="0" i="0" u="none" strike="noStrike" dirty="0">
                <a:effectLst/>
                <a:latin typeface="+mj-lt"/>
              </a:rPr>
              <a:t>Mining, Quarrying, and Oil and Gas Extraction</a:t>
            </a:r>
            <a:endParaRPr lang="en-US" sz="1600" dirty="0">
              <a:latin typeface="+mj-lt"/>
            </a:endParaRPr>
          </a:p>
          <a:p>
            <a:pPr marL="457200" lvl="1" indent="0" rtl="0" fontAlgn="base">
              <a:spcBef>
                <a:spcPts val="0"/>
              </a:spcBef>
              <a:spcAft>
                <a:spcPts val="600"/>
              </a:spcAft>
              <a:buNone/>
            </a:pPr>
            <a:endParaRPr lang="en-US" sz="1600" b="0" dirty="0">
              <a:effectLst/>
              <a:latin typeface="+mj-lt"/>
            </a:endParaRPr>
          </a:p>
          <a:p>
            <a:pPr marL="0" indent="0" rtl="0" fontAlgn="base">
              <a:spcBef>
                <a:spcPts val="0"/>
              </a:spcBef>
              <a:spcAft>
                <a:spcPts val="600"/>
              </a:spcAft>
              <a:buNone/>
            </a:pPr>
            <a:r>
              <a:rPr lang="en-US" sz="1600" b="1" i="0" u="none" strike="noStrike" dirty="0">
                <a:effectLst/>
                <a:latin typeface="+mj-lt"/>
              </a:rPr>
              <a:t>(B) Manufacturing</a:t>
            </a:r>
          </a:p>
          <a:p>
            <a:pPr marL="742950" lvl="1" indent="-285750" rtl="0" fontAlgn="base">
              <a:spcBef>
                <a:spcPts val="0"/>
              </a:spcBef>
              <a:spcAft>
                <a:spcPts val="600"/>
              </a:spcAft>
              <a:buFont typeface="Arial" panose="020B0604020202020204" pitchFamily="34" charset="0"/>
              <a:buChar char="•"/>
            </a:pPr>
            <a:r>
              <a:rPr lang="en-US" sz="1600" b="0" i="0" u="none" strike="noStrike" dirty="0">
                <a:effectLst/>
                <a:latin typeface="+mj-lt"/>
              </a:rPr>
              <a:t>Manufacturing </a:t>
            </a:r>
          </a:p>
          <a:p>
            <a:pPr marL="0" indent="0" rtl="0" fontAlgn="base">
              <a:spcBef>
                <a:spcPts val="0"/>
              </a:spcBef>
              <a:spcAft>
                <a:spcPts val="600"/>
              </a:spcAft>
              <a:buNone/>
            </a:pPr>
            <a:br>
              <a:rPr lang="en-US" sz="1600" b="0" dirty="0">
                <a:effectLst/>
                <a:latin typeface="+mj-lt"/>
              </a:rPr>
            </a:br>
            <a:r>
              <a:rPr lang="en-US" sz="1600" b="1" i="0" u="none" strike="noStrike" dirty="0">
                <a:effectLst/>
                <a:latin typeface="+mj-lt"/>
              </a:rPr>
              <a:t>(C) Construction</a:t>
            </a:r>
          </a:p>
          <a:p>
            <a:pPr marL="742950" lvl="1" indent="-285750" rtl="0" fontAlgn="base">
              <a:spcBef>
                <a:spcPts val="0"/>
              </a:spcBef>
              <a:spcAft>
                <a:spcPts val="600"/>
              </a:spcAft>
              <a:buFont typeface="Arial" panose="020B0604020202020204" pitchFamily="34" charset="0"/>
              <a:buChar char="•"/>
            </a:pPr>
            <a:r>
              <a:rPr lang="en-US" sz="1600" b="0" i="0" u="none" strike="noStrike" dirty="0">
                <a:effectLst/>
                <a:latin typeface="+mj-lt"/>
              </a:rPr>
              <a:t>Construction </a:t>
            </a:r>
          </a:p>
        </p:txBody>
      </p:sp>
      <p:pic>
        <p:nvPicPr>
          <p:cNvPr id="7170" name="Picture 2" descr="A group of people standing in front of a sunset&#10;&#10;Description automatically generated">
            <a:extLst>
              <a:ext uri="{FF2B5EF4-FFF2-40B4-BE49-F238E27FC236}">
                <a16:creationId xmlns:a16="http://schemas.microsoft.com/office/drawing/2014/main" id="{0F27C3BD-06DD-496D-A374-8742A94755D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0961" b="3"/>
          <a:stretch/>
        </p:blipFill>
        <p:spPr bwMode="auto">
          <a:xfrm>
            <a:off x="5763006" y="1731645"/>
            <a:ext cx="3380994" cy="1680210"/>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174" name="Picture 6" descr="A person working in a factory&#10;&#10;Description automatically generated with medium confidence">
            <a:extLst>
              <a:ext uri="{FF2B5EF4-FFF2-40B4-BE49-F238E27FC236}">
                <a16:creationId xmlns:a16="http://schemas.microsoft.com/office/drawing/2014/main" id="{9D8E7700-438D-4574-A086-047F80C61F58}"/>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3796" r="-6" b="1749"/>
          <a:stretch/>
        </p:blipFill>
        <p:spPr bwMode="auto">
          <a:xfrm>
            <a:off x="5763006" y="3463290"/>
            <a:ext cx="3380994" cy="1680210"/>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677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8" name="Rectangle 147">
            <a:extLst>
              <a:ext uri="{FF2B5EF4-FFF2-40B4-BE49-F238E27FC236}">
                <a16:creationId xmlns:a16="http://schemas.microsoft.com/office/drawing/2014/main" id="{5EBC18B6-E5C3-4AD1-97A4-E6A3477A0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074A5C-A800-4D80-933F-C815821AF589}"/>
              </a:ext>
            </a:extLst>
          </p:cNvPr>
          <p:cNvSpPr>
            <a:spLocks noGrp="1"/>
          </p:cNvSpPr>
          <p:nvPr>
            <p:ph type="title"/>
          </p:nvPr>
        </p:nvSpPr>
        <p:spPr>
          <a:xfrm>
            <a:off x="459486" y="809244"/>
            <a:ext cx="4704588" cy="1159002"/>
          </a:xfrm>
        </p:spPr>
        <p:txBody>
          <a:bodyPr anchor="b">
            <a:normAutofit/>
          </a:bodyPr>
          <a:lstStyle/>
          <a:p>
            <a:r>
              <a:rPr lang="en-US" sz="3600" dirty="0">
                <a:solidFill>
                  <a:srgbClr val="009193"/>
                </a:solidFill>
              </a:rPr>
              <a:t>SERVICE-PROVIDING INDUSTRY SECTORS</a:t>
            </a:r>
          </a:p>
        </p:txBody>
      </p:sp>
      <p:sp>
        <p:nvSpPr>
          <p:cNvPr id="150" name="Rectangle 149">
            <a:extLst>
              <a:ext uri="{FF2B5EF4-FFF2-40B4-BE49-F238E27FC236}">
                <a16:creationId xmlns:a16="http://schemas.microsoft.com/office/drawing/2014/main" id="{136A4AB6-B72B-4CC6-ADCF-BE807B6C3D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37794" y="272542"/>
            <a:ext cx="54864"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202" name="Picture 10">
            <a:extLst>
              <a:ext uri="{FF2B5EF4-FFF2-40B4-BE49-F238E27FC236}">
                <a16:creationId xmlns:a16="http://schemas.microsoft.com/office/drawing/2014/main" id="{0D309776-2321-4EBB-BFAA-163E92DEF49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5343"/>
          <a:stretch/>
        </p:blipFill>
        <p:spPr bwMode="auto">
          <a:xfrm>
            <a:off x="5763006" y="3463300"/>
            <a:ext cx="3380994" cy="1680200"/>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52" name="Rectangle 151">
            <a:extLst>
              <a:ext uri="{FF2B5EF4-FFF2-40B4-BE49-F238E27FC236}">
                <a16:creationId xmlns:a16="http://schemas.microsoft.com/office/drawing/2014/main" id="{B35D540D-9486-4236-952A-F72DC52D79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2201655"/>
            <a:ext cx="466344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2545B08F-FC24-47F9-975B-AE63787E6E63}"/>
              </a:ext>
            </a:extLst>
          </p:cNvPr>
          <p:cNvSpPr>
            <a:spLocks noGrp="1"/>
          </p:cNvSpPr>
          <p:nvPr>
            <p:ph idx="1"/>
          </p:nvPr>
        </p:nvSpPr>
        <p:spPr>
          <a:xfrm>
            <a:off x="466344" y="2310244"/>
            <a:ext cx="4704588" cy="2493264"/>
          </a:xfrm>
        </p:spPr>
        <p:txBody>
          <a:bodyPr>
            <a:noAutofit/>
          </a:bodyPr>
          <a:lstStyle/>
          <a:p>
            <a:pPr marL="0" indent="0" rtl="0" fontAlgn="base">
              <a:spcBef>
                <a:spcPts val="0"/>
              </a:spcBef>
              <a:spcAft>
                <a:spcPts val="0"/>
              </a:spcAft>
              <a:buNone/>
            </a:pPr>
            <a:r>
              <a:rPr lang="en-US" sz="1600" b="1" i="0" u="none" strike="noStrike" dirty="0">
                <a:solidFill>
                  <a:srgbClr val="000000"/>
                </a:solidFill>
                <a:effectLst/>
                <a:latin typeface="+mj-lt"/>
              </a:rPr>
              <a:t>(D) Trade, Transportation, and Utilities</a:t>
            </a:r>
          </a:p>
          <a:p>
            <a:pPr marL="742950" lvl="1" indent="-285750" rtl="0" fontAlgn="base">
              <a:spcBef>
                <a:spcPts val="0"/>
              </a:spcBef>
              <a:spcAft>
                <a:spcPts val="0"/>
              </a:spcAft>
              <a:buFont typeface="Arial" panose="020B0604020202020204" pitchFamily="34" charset="0"/>
              <a:buChar char="•"/>
            </a:pPr>
            <a:r>
              <a:rPr lang="en-US" sz="1600" b="0" i="0" u="none" strike="noStrike" dirty="0">
                <a:solidFill>
                  <a:srgbClr val="000000"/>
                </a:solidFill>
                <a:effectLst/>
                <a:latin typeface="+mj-lt"/>
              </a:rPr>
              <a:t>Wholesale Trade </a:t>
            </a:r>
          </a:p>
          <a:p>
            <a:pPr marL="742950" lvl="1" indent="-285750" rtl="0" fontAlgn="base">
              <a:spcBef>
                <a:spcPts val="0"/>
              </a:spcBef>
              <a:spcAft>
                <a:spcPts val="0"/>
              </a:spcAft>
              <a:buFont typeface="Arial" panose="020B0604020202020204" pitchFamily="34" charset="0"/>
              <a:buChar char="•"/>
            </a:pPr>
            <a:r>
              <a:rPr lang="en-US" sz="1600" b="0" i="0" u="none" strike="noStrike" dirty="0">
                <a:solidFill>
                  <a:srgbClr val="000000"/>
                </a:solidFill>
                <a:effectLst/>
                <a:latin typeface="+mj-lt"/>
              </a:rPr>
              <a:t>Retail Trade </a:t>
            </a:r>
          </a:p>
          <a:p>
            <a:pPr marL="742950" lvl="1" indent="-285750" rtl="0" fontAlgn="base">
              <a:spcBef>
                <a:spcPts val="0"/>
              </a:spcBef>
              <a:spcAft>
                <a:spcPts val="0"/>
              </a:spcAft>
              <a:buFont typeface="Arial" panose="020B0604020202020204" pitchFamily="34" charset="0"/>
              <a:buChar char="•"/>
            </a:pPr>
            <a:r>
              <a:rPr lang="en-US" sz="1600" b="0" i="0" u="none" strike="noStrike" dirty="0">
                <a:solidFill>
                  <a:srgbClr val="000000"/>
                </a:solidFill>
                <a:effectLst/>
                <a:latin typeface="+mj-lt"/>
              </a:rPr>
              <a:t>Transportation and Warehousing </a:t>
            </a:r>
          </a:p>
          <a:p>
            <a:pPr marL="742950" lvl="1" indent="-285750" rtl="0" fontAlgn="base">
              <a:spcBef>
                <a:spcPts val="0"/>
              </a:spcBef>
              <a:spcAft>
                <a:spcPts val="0"/>
              </a:spcAft>
              <a:buFont typeface="Arial" panose="020B0604020202020204" pitchFamily="34" charset="0"/>
              <a:buChar char="•"/>
            </a:pPr>
            <a:r>
              <a:rPr lang="en-US" sz="1600" b="0" i="0" u="none" strike="noStrike" dirty="0">
                <a:solidFill>
                  <a:srgbClr val="000000"/>
                </a:solidFill>
                <a:effectLst/>
                <a:latin typeface="+mj-lt"/>
              </a:rPr>
              <a:t>Utilities </a:t>
            </a:r>
          </a:p>
          <a:p>
            <a:pPr marL="0" indent="0" rtl="0" fontAlgn="base">
              <a:spcBef>
                <a:spcPts val="0"/>
              </a:spcBef>
              <a:spcAft>
                <a:spcPts val="0"/>
              </a:spcAft>
              <a:buNone/>
            </a:pPr>
            <a:br>
              <a:rPr lang="en-US" sz="1600" b="0" dirty="0">
                <a:effectLst/>
                <a:latin typeface="+mj-lt"/>
              </a:rPr>
            </a:br>
            <a:r>
              <a:rPr lang="en-US" sz="1600" b="1" i="0" u="none" strike="noStrike" dirty="0">
                <a:solidFill>
                  <a:srgbClr val="000000"/>
                </a:solidFill>
                <a:effectLst/>
                <a:latin typeface="+mj-lt"/>
              </a:rPr>
              <a:t>(E) Information</a:t>
            </a:r>
          </a:p>
          <a:p>
            <a:pPr marL="742950" lvl="1" indent="-285750" rtl="0" fontAlgn="base">
              <a:spcBef>
                <a:spcPts val="0"/>
              </a:spcBef>
              <a:spcAft>
                <a:spcPts val="0"/>
              </a:spcAft>
              <a:buFont typeface="Arial" panose="020B0604020202020204" pitchFamily="34" charset="0"/>
              <a:buChar char="•"/>
            </a:pPr>
            <a:r>
              <a:rPr lang="en-US" sz="1600" b="0" i="0" u="none" strike="noStrike" dirty="0">
                <a:solidFill>
                  <a:srgbClr val="000000"/>
                </a:solidFill>
                <a:effectLst/>
                <a:latin typeface="+mj-lt"/>
              </a:rPr>
              <a:t>Information </a:t>
            </a:r>
          </a:p>
          <a:p>
            <a:pPr marL="0" indent="0" rtl="0" fontAlgn="base">
              <a:spcBef>
                <a:spcPts val="0"/>
              </a:spcBef>
              <a:spcAft>
                <a:spcPts val="0"/>
              </a:spcAft>
              <a:buNone/>
            </a:pPr>
            <a:br>
              <a:rPr lang="en-US" sz="1600" b="0" dirty="0">
                <a:effectLst/>
                <a:latin typeface="+mj-lt"/>
              </a:rPr>
            </a:br>
            <a:r>
              <a:rPr lang="en-US" sz="1600" b="1" i="0" u="none" strike="noStrike" dirty="0">
                <a:solidFill>
                  <a:srgbClr val="000000"/>
                </a:solidFill>
                <a:effectLst/>
                <a:latin typeface="+mj-lt"/>
              </a:rPr>
              <a:t>(F) Financial Activities</a:t>
            </a:r>
          </a:p>
          <a:p>
            <a:pPr marL="742950" lvl="1" indent="-285750" rtl="0" fontAlgn="base">
              <a:spcBef>
                <a:spcPts val="0"/>
              </a:spcBef>
              <a:spcAft>
                <a:spcPts val="0"/>
              </a:spcAft>
              <a:buFont typeface="Arial" panose="020B0604020202020204" pitchFamily="34" charset="0"/>
              <a:buChar char="•"/>
            </a:pPr>
            <a:r>
              <a:rPr lang="en-US" sz="1600" b="0" i="0" u="none" strike="noStrike" dirty="0">
                <a:solidFill>
                  <a:srgbClr val="000000"/>
                </a:solidFill>
                <a:effectLst/>
                <a:latin typeface="+mj-lt"/>
              </a:rPr>
              <a:t>Finance and Insurance</a:t>
            </a:r>
          </a:p>
          <a:p>
            <a:pPr marL="742950" lvl="1" indent="-285750" rtl="0" fontAlgn="base">
              <a:spcBef>
                <a:spcPts val="0"/>
              </a:spcBef>
              <a:spcAft>
                <a:spcPts val="0"/>
              </a:spcAft>
              <a:buFont typeface="Arial" panose="020B0604020202020204" pitchFamily="34" charset="0"/>
              <a:buChar char="•"/>
            </a:pPr>
            <a:r>
              <a:rPr lang="en-US" sz="1600" b="0" i="0" u="none" strike="noStrike" dirty="0">
                <a:solidFill>
                  <a:srgbClr val="000000"/>
                </a:solidFill>
                <a:effectLst/>
                <a:latin typeface="+mj-lt"/>
              </a:rPr>
              <a:t>Real Estate and Rental and Leasing </a:t>
            </a:r>
          </a:p>
          <a:p>
            <a:endParaRPr lang="en-US" sz="1600" b="0" i="0" u="none" strike="noStrike" dirty="0">
              <a:effectLst/>
              <a:latin typeface="+mj-lt"/>
            </a:endParaRPr>
          </a:p>
        </p:txBody>
      </p:sp>
      <p:pic>
        <p:nvPicPr>
          <p:cNvPr id="8196" name="Picture 4">
            <a:extLst>
              <a:ext uri="{FF2B5EF4-FFF2-40B4-BE49-F238E27FC236}">
                <a16:creationId xmlns:a16="http://schemas.microsoft.com/office/drawing/2014/main" id="{357359C8-10BD-43BB-9659-9C02C799025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3196" r="-6" b="-6"/>
          <a:stretch/>
        </p:blipFill>
        <p:spPr bwMode="auto">
          <a:xfrm>
            <a:off x="5763006" y="1731645"/>
            <a:ext cx="3380994" cy="1680210"/>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204" name="Picture 12">
            <a:extLst>
              <a:ext uri="{FF2B5EF4-FFF2-40B4-BE49-F238E27FC236}">
                <a16:creationId xmlns:a16="http://schemas.microsoft.com/office/drawing/2014/main" id="{A50D1B91-0FF7-4899-975D-0D9DD4CA7B1A}"/>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7641"/>
          <a:stretch/>
        </p:blipFill>
        <p:spPr bwMode="auto">
          <a:xfrm>
            <a:off x="6119685" y="37670"/>
            <a:ext cx="2667635" cy="1642530"/>
          </a:xfrm>
          <a:prstGeom prst="rect">
            <a:avLst/>
          </a:prstGeom>
          <a:noFill/>
          <a:effectLst>
            <a:outerShdw blurRad="50800" dist="38100" dir="2700000" algn="tl" rotWithShape="0">
              <a:prstClr val="black">
                <a:alpha val="40000"/>
              </a:prstClr>
            </a:outerShdw>
            <a:softEdge rad="317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0453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8" name="Rectangle 147">
            <a:extLst>
              <a:ext uri="{FF2B5EF4-FFF2-40B4-BE49-F238E27FC236}">
                <a16:creationId xmlns:a16="http://schemas.microsoft.com/office/drawing/2014/main" id="{5EBC18B6-E5C3-4AD1-97A4-E6A3477A0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074A5C-A800-4D80-933F-C815821AF589}"/>
              </a:ext>
            </a:extLst>
          </p:cNvPr>
          <p:cNvSpPr>
            <a:spLocks noGrp="1"/>
          </p:cNvSpPr>
          <p:nvPr>
            <p:ph type="title"/>
          </p:nvPr>
        </p:nvSpPr>
        <p:spPr>
          <a:xfrm>
            <a:off x="466344" y="904812"/>
            <a:ext cx="4867656" cy="1159002"/>
          </a:xfrm>
        </p:spPr>
        <p:txBody>
          <a:bodyPr anchor="b">
            <a:normAutofit fontScale="90000"/>
          </a:bodyPr>
          <a:lstStyle/>
          <a:p>
            <a:r>
              <a:rPr lang="en-US" sz="3600" dirty="0">
                <a:solidFill>
                  <a:srgbClr val="009193"/>
                </a:solidFill>
              </a:rPr>
              <a:t>SERVICE-PROVIDING INDUSTRY SECTORS, CONT’D</a:t>
            </a:r>
          </a:p>
        </p:txBody>
      </p:sp>
      <p:sp>
        <p:nvSpPr>
          <p:cNvPr id="150" name="Rectangle 149">
            <a:extLst>
              <a:ext uri="{FF2B5EF4-FFF2-40B4-BE49-F238E27FC236}">
                <a16:creationId xmlns:a16="http://schemas.microsoft.com/office/drawing/2014/main" id="{136A4AB6-B72B-4CC6-ADCF-BE807B6C3D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37794" y="272542"/>
            <a:ext cx="54864"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2" name="Rectangle 151">
            <a:extLst>
              <a:ext uri="{FF2B5EF4-FFF2-40B4-BE49-F238E27FC236}">
                <a16:creationId xmlns:a16="http://schemas.microsoft.com/office/drawing/2014/main" id="{B35D540D-9486-4236-952A-F72DC52D79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2201655"/>
            <a:ext cx="466344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2545B08F-FC24-47F9-975B-AE63787E6E63}"/>
              </a:ext>
            </a:extLst>
          </p:cNvPr>
          <p:cNvSpPr>
            <a:spLocks noGrp="1"/>
          </p:cNvSpPr>
          <p:nvPr>
            <p:ph idx="1"/>
          </p:nvPr>
        </p:nvSpPr>
        <p:spPr>
          <a:xfrm>
            <a:off x="466344" y="2310244"/>
            <a:ext cx="4704588" cy="2493264"/>
          </a:xfrm>
        </p:spPr>
        <p:txBody>
          <a:bodyPr>
            <a:noAutofit/>
          </a:bodyPr>
          <a:lstStyle/>
          <a:p>
            <a:pPr marL="0" indent="0" rtl="0" fontAlgn="base">
              <a:spcBef>
                <a:spcPts val="0"/>
              </a:spcBef>
              <a:spcAft>
                <a:spcPts val="0"/>
              </a:spcAft>
              <a:buNone/>
            </a:pPr>
            <a:r>
              <a:rPr lang="en-US" sz="1200" b="1" i="0" u="none" strike="noStrike" dirty="0">
                <a:solidFill>
                  <a:srgbClr val="000000"/>
                </a:solidFill>
                <a:effectLst/>
                <a:latin typeface="+mj-lt"/>
              </a:rPr>
              <a:t>(G) Professional and Business Services</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j-lt"/>
              </a:rPr>
              <a:t>Professional, Scientific, and Technical Services </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j-lt"/>
              </a:rPr>
              <a:t>Management of Companies and Enterprises </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j-lt"/>
              </a:rPr>
              <a:t>Administrative and Support </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j-lt"/>
              </a:rPr>
              <a:t>Waste Management and Remediation Services </a:t>
            </a:r>
          </a:p>
          <a:p>
            <a:pPr marL="0" indent="0" rtl="0" fontAlgn="base">
              <a:spcBef>
                <a:spcPts val="0"/>
              </a:spcBef>
              <a:spcAft>
                <a:spcPts val="0"/>
              </a:spcAft>
              <a:buNone/>
            </a:pPr>
            <a:br>
              <a:rPr lang="en-US" sz="1200" b="0" dirty="0">
                <a:effectLst/>
                <a:latin typeface="+mj-lt"/>
              </a:rPr>
            </a:br>
            <a:r>
              <a:rPr lang="en-US" sz="1200" b="1" i="0" u="none" strike="noStrike" dirty="0">
                <a:solidFill>
                  <a:srgbClr val="000000"/>
                </a:solidFill>
                <a:effectLst/>
                <a:latin typeface="+mj-lt"/>
              </a:rPr>
              <a:t>(H) Education and Health Services</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j-lt"/>
              </a:rPr>
              <a:t>Educational Services </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j-lt"/>
              </a:rPr>
              <a:t>Health Care and Social Assistance </a:t>
            </a:r>
          </a:p>
          <a:p>
            <a:pPr marL="457200" lvl="1" indent="0" rtl="0" fontAlgn="base">
              <a:spcBef>
                <a:spcPts val="0"/>
              </a:spcBef>
              <a:spcAft>
                <a:spcPts val="0"/>
              </a:spcAft>
              <a:buNone/>
            </a:pPr>
            <a:endParaRPr lang="en-US" sz="1200" b="0" i="0" u="none" strike="noStrike" dirty="0">
              <a:solidFill>
                <a:srgbClr val="000000"/>
              </a:solidFill>
              <a:effectLst/>
              <a:latin typeface="+mj-lt"/>
            </a:endParaRPr>
          </a:p>
          <a:p>
            <a:pPr marL="0" indent="0" rtl="0" fontAlgn="base">
              <a:spcBef>
                <a:spcPts val="0"/>
              </a:spcBef>
              <a:spcAft>
                <a:spcPts val="0"/>
              </a:spcAft>
              <a:buNone/>
            </a:pPr>
            <a:r>
              <a:rPr lang="en-US" sz="1200" b="1" i="0" u="none" strike="noStrike" dirty="0">
                <a:solidFill>
                  <a:srgbClr val="000000"/>
                </a:solidFill>
                <a:effectLst/>
                <a:latin typeface="+mj-lt"/>
              </a:rPr>
              <a:t>(I) Leisure and Hospitality</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j-lt"/>
              </a:rPr>
              <a:t>Arts, Entertainment, and Recreation </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j-lt"/>
              </a:rPr>
              <a:t>Accommodation and Food Services </a:t>
            </a:r>
          </a:p>
          <a:p>
            <a:pPr marL="0" indent="0" rtl="0" fontAlgn="base">
              <a:spcBef>
                <a:spcPts val="0"/>
              </a:spcBef>
              <a:spcAft>
                <a:spcPts val="0"/>
              </a:spcAft>
              <a:buNone/>
            </a:pPr>
            <a:br>
              <a:rPr lang="en-US" sz="1200" b="0" dirty="0">
                <a:effectLst/>
                <a:latin typeface="+mj-lt"/>
              </a:rPr>
            </a:br>
            <a:r>
              <a:rPr lang="en-US" sz="1200" b="1" i="0" u="none" strike="noStrike" dirty="0">
                <a:solidFill>
                  <a:srgbClr val="000000"/>
                </a:solidFill>
                <a:effectLst/>
                <a:latin typeface="+mj-lt"/>
              </a:rPr>
              <a:t>(J) Other Services (except Public Administration)</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j-lt"/>
              </a:rPr>
              <a:t>Other Services (except Public Administration) </a:t>
            </a:r>
          </a:p>
          <a:p>
            <a:pPr marL="742950" lvl="1" indent="-285750" rtl="0" fontAlgn="base">
              <a:spcBef>
                <a:spcPts val="0"/>
              </a:spcBef>
              <a:spcAft>
                <a:spcPts val="0"/>
              </a:spcAft>
              <a:buFont typeface="Arial" panose="020B0604020202020204" pitchFamily="34" charset="0"/>
              <a:buChar char="•"/>
            </a:pPr>
            <a:endParaRPr lang="en-US" sz="1200" b="0" i="0" u="none" strike="noStrike" dirty="0">
              <a:solidFill>
                <a:srgbClr val="000000"/>
              </a:solidFill>
              <a:effectLst/>
              <a:latin typeface="+mj-lt"/>
            </a:endParaRPr>
          </a:p>
        </p:txBody>
      </p:sp>
      <p:pic>
        <p:nvPicPr>
          <p:cNvPr id="9219" name="Picture 3" descr="A group of people sitting in front of a television&#10;&#10;Description automatically generated">
            <a:extLst>
              <a:ext uri="{FF2B5EF4-FFF2-40B4-BE49-F238E27FC236}">
                <a16:creationId xmlns:a16="http://schemas.microsoft.com/office/drawing/2014/main" id="{60FCD5C6-984C-4A46-A771-AA6DC50F0A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1705" y="59246"/>
            <a:ext cx="2492521" cy="1663758"/>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218" name="Picture 2">
            <a:extLst>
              <a:ext uri="{FF2B5EF4-FFF2-40B4-BE49-F238E27FC236}">
                <a16:creationId xmlns:a16="http://schemas.microsoft.com/office/drawing/2014/main" id="{6F5BF204-B26A-48DD-BCE6-64958065993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92756" y="1418647"/>
            <a:ext cx="2038349" cy="1528762"/>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221" name="Picture 5">
            <a:extLst>
              <a:ext uri="{FF2B5EF4-FFF2-40B4-BE49-F238E27FC236}">
                <a16:creationId xmlns:a16="http://schemas.microsoft.com/office/drawing/2014/main" id="{EDD3B1CE-9B54-44AE-AD59-F80BE65E79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4844" y="3847337"/>
            <a:ext cx="2455334" cy="1227667"/>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220" name="Picture 4">
            <a:extLst>
              <a:ext uri="{FF2B5EF4-FFF2-40B4-BE49-F238E27FC236}">
                <a16:creationId xmlns:a16="http://schemas.microsoft.com/office/drawing/2014/main" id="{5486A9FF-00F5-486B-A5A8-9C5F3471B4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8047" y="2655197"/>
            <a:ext cx="2056179" cy="1487614"/>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183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74A5C-A800-4D80-933F-C815821AF589}"/>
              </a:ext>
            </a:extLst>
          </p:cNvPr>
          <p:cNvSpPr>
            <a:spLocks noGrp="1"/>
          </p:cNvSpPr>
          <p:nvPr>
            <p:ph type="title"/>
          </p:nvPr>
        </p:nvSpPr>
        <p:spPr>
          <a:xfrm>
            <a:off x="628650" y="273844"/>
            <a:ext cx="7886700" cy="850106"/>
          </a:xfrm>
        </p:spPr>
        <p:txBody>
          <a:bodyPr>
            <a:normAutofit/>
          </a:bodyPr>
          <a:lstStyle/>
          <a:p>
            <a:r>
              <a:rPr lang="en-US" sz="3200" dirty="0">
                <a:solidFill>
                  <a:srgbClr val="009193"/>
                </a:solidFill>
              </a:rPr>
              <a:t>CLUSTERS &amp; SECTORS</a:t>
            </a:r>
            <a:endParaRPr lang="en-US" dirty="0">
              <a:solidFill>
                <a:srgbClr val="009193"/>
              </a:solidFill>
            </a:endParaRPr>
          </a:p>
        </p:txBody>
      </p:sp>
      <p:sp>
        <p:nvSpPr>
          <p:cNvPr id="10" name="TextBox 9">
            <a:extLst>
              <a:ext uri="{FF2B5EF4-FFF2-40B4-BE49-F238E27FC236}">
                <a16:creationId xmlns:a16="http://schemas.microsoft.com/office/drawing/2014/main" id="{5145F8AA-9FCC-4203-A4D1-926D5231CEB6}"/>
              </a:ext>
            </a:extLst>
          </p:cNvPr>
          <p:cNvSpPr txBox="1"/>
          <p:nvPr/>
        </p:nvSpPr>
        <p:spPr>
          <a:xfrm>
            <a:off x="628650" y="1200150"/>
            <a:ext cx="7677150" cy="2436564"/>
          </a:xfrm>
          <a:prstGeom prst="rect">
            <a:avLst/>
          </a:prstGeom>
          <a:noFill/>
        </p:spPr>
        <p:txBody>
          <a:bodyPr wrap="square">
            <a:spAutoFit/>
          </a:bodyPr>
          <a:lstStyle/>
          <a:p>
            <a:pPr rtl="0">
              <a:spcBef>
                <a:spcPts val="0"/>
              </a:spcBef>
              <a:spcAft>
                <a:spcPts val="0"/>
              </a:spcAft>
            </a:pPr>
            <a:r>
              <a:rPr lang="en-US" sz="1800" b="0" i="0" u="none" strike="noStrike" dirty="0">
                <a:effectLst/>
                <a:latin typeface="+mj-lt"/>
              </a:rPr>
              <a:t>Many Career Clusters support more than one Industry Sector. There is not a one-to-one correlation between each Career Cluster and each Industry Sector. </a:t>
            </a:r>
            <a:endParaRPr lang="en-US" b="0" dirty="0">
              <a:effectLst/>
              <a:latin typeface="+mj-lt"/>
            </a:endParaRPr>
          </a:p>
          <a:p>
            <a:pPr rtl="0">
              <a:spcBef>
                <a:spcPts val="1000"/>
              </a:spcBef>
              <a:spcAft>
                <a:spcPts val="0"/>
              </a:spcAft>
            </a:pPr>
            <a:br>
              <a:rPr lang="en-US" b="0" dirty="0">
                <a:effectLst/>
                <a:latin typeface="+mj-lt"/>
              </a:rPr>
            </a:br>
            <a:r>
              <a:rPr lang="en-US" sz="1800" b="0" i="0" u="none" strike="noStrike" dirty="0">
                <a:effectLst/>
                <a:latin typeface="+mj-lt"/>
              </a:rPr>
              <a:t>For instance, </a:t>
            </a:r>
            <a:r>
              <a:rPr lang="en-US" sz="1800" b="1" i="0" u="none" strike="noStrike" dirty="0">
                <a:effectLst/>
                <a:latin typeface="+mj-lt"/>
              </a:rPr>
              <a:t>information technology </a:t>
            </a:r>
            <a:r>
              <a:rPr lang="en-US" sz="1800" b="0" i="0" u="none" strike="noStrike" dirty="0">
                <a:effectLst/>
                <a:latin typeface="+mj-lt"/>
              </a:rPr>
              <a:t>workers are needed in every Industry Sector, because every industry uses computers, computer programming, and internet-based applications. Some examples:</a:t>
            </a:r>
            <a:endParaRPr lang="en-US" b="0" dirty="0">
              <a:effectLst/>
              <a:latin typeface="+mj-lt"/>
            </a:endParaRPr>
          </a:p>
          <a:p>
            <a:br>
              <a:rPr lang="en-US" dirty="0">
                <a:latin typeface="+mj-lt"/>
              </a:rPr>
            </a:br>
            <a:endParaRPr lang="en-US" dirty="0">
              <a:latin typeface="+mj-lt"/>
            </a:endParaRPr>
          </a:p>
        </p:txBody>
      </p:sp>
      <p:pic>
        <p:nvPicPr>
          <p:cNvPr id="10242" name="Picture 2" descr="A group of people sitting in front of a television&#10;&#10;Description automatically generated">
            <a:extLst>
              <a:ext uri="{FF2B5EF4-FFF2-40B4-BE49-F238E27FC236}">
                <a16:creationId xmlns:a16="http://schemas.microsoft.com/office/drawing/2014/main" id="{BB6E354B-A454-414E-A495-DB4F32B6AE6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2067" y="3319778"/>
            <a:ext cx="2295120" cy="1549878"/>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43" name="Picture 3">
            <a:extLst>
              <a:ext uri="{FF2B5EF4-FFF2-40B4-BE49-F238E27FC236}">
                <a16:creationId xmlns:a16="http://schemas.microsoft.com/office/drawing/2014/main" id="{79DFE73F-0A8D-45DA-86D8-467CB055C0E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76082" y="3319778"/>
            <a:ext cx="2295120" cy="1549878"/>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8" name="Picture 4">
            <a:extLst>
              <a:ext uri="{FF2B5EF4-FFF2-40B4-BE49-F238E27FC236}">
                <a16:creationId xmlns:a16="http://schemas.microsoft.com/office/drawing/2014/main" id="{71A52AA5-59FD-42AC-9193-000E826DCF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0097" y="3319778"/>
            <a:ext cx="2295120" cy="1549878"/>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7526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74A5C-A800-4D80-933F-C815821AF589}"/>
              </a:ext>
            </a:extLst>
          </p:cNvPr>
          <p:cNvSpPr>
            <a:spLocks noGrp="1"/>
          </p:cNvSpPr>
          <p:nvPr>
            <p:ph type="title"/>
          </p:nvPr>
        </p:nvSpPr>
        <p:spPr>
          <a:xfrm>
            <a:off x="628650" y="273844"/>
            <a:ext cx="7886700" cy="850106"/>
          </a:xfrm>
        </p:spPr>
        <p:txBody>
          <a:bodyPr>
            <a:normAutofit/>
          </a:bodyPr>
          <a:lstStyle/>
          <a:p>
            <a:r>
              <a:rPr lang="en-US" sz="3200" dirty="0">
                <a:solidFill>
                  <a:srgbClr val="009193"/>
                </a:solidFill>
              </a:rPr>
              <a:t>CLUSTERS &amp; SECTORS, CONT’D</a:t>
            </a:r>
            <a:endParaRPr lang="en-US" dirty="0">
              <a:solidFill>
                <a:srgbClr val="009193"/>
              </a:solidFill>
            </a:endParaRPr>
          </a:p>
        </p:txBody>
      </p:sp>
      <p:sp>
        <p:nvSpPr>
          <p:cNvPr id="10" name="TextBox 9">
            <a:extLst>
              <a:ext uri="{FF2B5EF4-FFF2-40B4-BE49-F238E27FC236}">
                <a16:creationId xmlns:a16="http://schemas.microsoft.com/office/drawing/2014/main" id="{5145F8AA-9FCC-4203-A4D1-926D5231CEB6}"/>
              </a:ext>
            </a:extLst>
          </p:cNvPr>
          <p:cNvSpPr txBox="1"/>
          <p:nvPr/>
        </p:nvSpPr>
        <p:spPr>
          <a:xfrm>
            <a:off x="628650" y="1200150"/>
            <a:ext cx="7677150" cy="1754326"/>
          </a:xfrm>
          <a:prstGeom prst="rect">
            <a:avLst/>
          </a:prstGeom>
          <a:noFill/>
        </p:spPr>
        <p:txBody>
          <a:bodyPr wrap="square">
            <a:spAutoFit/>
          </a:bodyPr>
          <a:lstStyle/>
          <a:p>
            <a:pPr rtl="0">
              <a:spcBef>
                <a:spcPts val="0"/>
              </a:spcBef>
              <a:spcAft>
                <a:spcPts val="0"/>
              </a:spcAft>
            </a:pPr>
            <a:r>
              <a:rPr lang="en-US" sz="1800" b="0" i="0" u="none" strike="noStrike" dirty="0">
                <a:solidFill>
                  <a:srgbClr val="000000"/>
                </a:solidFill>
                <a:effectLst/>
                <a:latin typeface="+mj-lt"/>
              </a:rPr>
              <a:t>Similarly, automotive technicians can work in an Industry Sectors such as retail trade (selling automotive repair services to individuals), but automotive technicians can also work directly for state and local governments maintaining their fleets of cars and trucks. </a:t>
            </a:r>
            <a:endParaRPr lang="en-US" b="0" dirty="0">
              <a:effectLst/>
              <a:latin typeface="+mj-lt"/>
            </a:endParaRPr>
          </a:p>
          <a:p>
            <a:br>
              <a:rPr lang="en-US" dirty="0">
                <a:latin typeface="+mj-lt"/>
              </a:rPr>
            </a:br>
            <a:endParaRPr lang="en-US" dirty="0">
              <a:latin typeface="+mj-lt"/>
            </a:endParaRPr>
          </a:p>
        </p:txBody>
      </p:sp>
      <p:pic>
        <p:nvPicPr>
          <p:cNvPr id="9" name="Picture 6" descr="A person working in a factory&#10;&#10;Description automatically generated with medium confidence">
            <a:extLst>
              <a:ext uri="{FF2B5EF4-FFF2-40B4-BE49-F238E27FC236}">
                <a16:creationId xmlns:a16="http://schemas.microsoft.com/office/drawing/2014/main" id="{C08A3EB4-D64D-4B5F-AEF2-60793A49EF4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69" t="23796" r="17169" b="1749"/>
          <a:stretch/>
        </p:blipFill>
        <p:spPr bwMode="auto">
          <a:xfrm>
            <a:off x="872067" y="3300728"/>
            <a:ext cx="2295120" cy="1549878"/>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 name="Picture 12">
            <a:extLst>
              <a:ext uri="{FF2B5EF4-FFF2-40B4-BE49-F238E27FC236}">
                <a16:creationId xmlns:a16="http://schemas.microsoft.com/office/drawing/2014/main" id="{47F1B14C-5F06-4165-990D-658E6D62A72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443" r="8520" b="10246"/>
          <a:stretch/>
        </p:blipFill>
        <p:spPr bwMode="auto">
          <a:xfrm>
            <a:off x="3376081" y="3273452"/>
            <a:ext cx="2295121" cy="1596204"/>
          </a:xfrm>
          <a:prstGeom prst="rect">
            <a:avLst/>
          </a:prstGeom>
          <a:noFill/>
          <a:effectLst>
            <a:outerShdw blurRad="50800" dist="38100" dir="2700000" algn="tl" rotWithShape="0">
              <a:prstClr val="black">
                <a:alpha val="40000"/>
              </a:prstClr>
            </a:outerShdw>
            <a:softEdge rad="31750"/>
          </a:effectLst>
          <a:extLst>
            <a:ext uri="{909E8E84-426E-40DD-AFC4-6F175D3DCCD1}">
              <a14:hiddenFill xmlns:a14="http://schemas.microsoft.com/office/drawing/2010/main">
                <a:solidFill>
                  <a:srgbClr val="FFFFFF"/>
                </a:solidFill>
              </a14:hiddenFill>
            </a:ext>
          </a:extLst>
        </p:spPr>
      </p:pic>
      <p:pic>
        <p:nvPicPr>
          <p:cNvPr id="6" name="Picture 5" descr="Vintage english car">
            <a:extLst>
              <a:ext uri="{FF2B5EF4-FFF2-40B4-BE49-F238E27FC236}">
                <a16:creationId xmlns:a16="http://schemas.microsoft.com/office/drawing/2014/main" id="{DD3D2686-B6E7-4A05-8BEA-6589D0677FD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2667" r="10977"/>
          <a:stretch/>
        </p:blipFill>
        <p:spPr>
          <a:xfrm>
            <a:off x="5880096" y="3300728"/>
            <a:ext cx="2295121" cy="1549878"/>
          </a:xfrm>
          <a:prstGeom prst="rect">
            <a:avLst/>
          </a:prstGeom>
          <a:ln>
            <a:solidFill>
              <a:schemeClr val="tx1"/>
            </a:solidFill>
          </a:ln>
          <a:effectLst>
            <a:outerShdw blurRad="50800" dist="38100" dir="2700000" algn="tl" rotWithShape="0">
              <a:prstClr val="black">
                <a:alpha val="40000"/>
              </a:prstClr>
            </a:outerShdw>
          </a:effectLst>
        </p:spPr>
      </p:pic>
      <p:pic>
        <p:nvPicPr>
          <p:cNvPr id="11266" name="Picture 2" descr="A picture containing table, sign, man, clock&#10;&#10;Description automatically generated">
            <a:extLst>
              <a:ext uri="{FF2B5EF4-FFF2-40B4-BE49-F238E27FC236}">
                <a16:creationId xmlns:a16="http://schemas.microsoft.com/office/drawing/2014/main" id="{3AF54AC2-283F-4A57-AB01-543F4819535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5905" b="12062"/>
          <a:stretch/>
        </p:blipFill>
        <p:spPr bwMode="auto">
          <a:xfrm>
            <a:off x="762000" y="2571750"/>
            <a:ext cx="1844882" cy="688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957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a:extLst>
              <a:ext uri="{FF2B5EF4-FFF2-40B4-BE49-F238E27FC236}">
                <a16:creationId xmlns:a16="http://schemas.microsoft.com/office/drawing/2014/main" id="{FBBF4DDF-4D5E-49F5-ACA6-0F7983597D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1935" y="3285822"/>
            <a:ext cx="2295120" cy="1549878"/>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C074A5C-A800-4D80-933F-C815821AF589}"/>
              </a:ext>
            </a:extLst>
          </p:cNvPr>
          <p:cNvSpPr>
            <a:spLocks noGrp="1"/>
          </p:cNvSpPr>
          <p:nvPr>
            <p:ph type="title"/>
          </p:nvPr>
        </p:nvSpPr>
        <p:spPr>
          <a:xfrm>
            <a:off x="628650" y="273844"/>
            <a:ext cx="7886700" cy="850106"/>
          </a:xfrm>
        </p:spPr>
        <p:txBody>
          <a:bodyPr>
            <a:normAutofit/>
          </a:bodyPr>
          <a:lstStyle/>
          <a:p>
            <a:r>
              <a:rPr lang="en-US" sz="3200" dirty="0">
                <a:solidFill>
                  <a:srgbClr val="009193"/>
                </a:solidFill>
              </a:rPr>
              <a:t>CLUSTERS &amp; SECTORS, CONT’D</a:t>
            </a:r>
            <a:endParaRPr lang="en-US" dirty="0">
              <a:solidFill>
                <a:srgbClr val="009193"/>
              </a:solidFill>
            </a:endParaRPr>
          </a:p>
        </p:txBody>
      </p:sp>
      <p:sp>
        <p:nvSpPr>
          <p:cNvPr id="10" name="TextBox 9">
            <a:extLst>
              <a:ext uri="{FF2B5EF4-FFF2-40B4-BE49-F238E27FC236}">
                <a16:creationId xmlns:a16="http://schemas.microsoft.com/office/drawing/2014/main" id="{5145F8AA-9FCC-4203-A4D1-926D5231CEB6}"/>
              </a:ext>
            </a:extLst>
          </p:cNvPr>
          <p:cNvSpPr txBox="1"/>
          <p:nvPr/>
        </p:nvSpPr>
        <p:spPr>
          <a:xfrm>
            <a:off x="628650" y="1200150"/>
            <a:ext cx="7677150" cy="1477328"/>
          </a:xfrm>
          <a:prstGeom prst="rect">
            <a:avLst/>
          </a:prstGeom>
          <a:noFill/>
        </p:spPr>
        <p:txBody>
          <a:bodyPr wrap="square">
            <a:spAutoFit/>
          </a:bodyPr>
          <a:lstStyle/>
          <a:p>
            <a:pPr rtl="0">
              <a:spcBef>
                <a:spcPts val="0"/>
              </a:spcBef>
              <a:spcAft>
                <a:spcPts val="0"/>
              </a:spcAft>
            </a:pPr>
            <a:r>
              <a:rPr lang="en-US" sz="1800" b="0" i="0" u="none" strike="noStrike" dirty="0">
                <a:solidFill>
                  <a:srgbClr val="000000"/>
                </a:solidFill>
                <a:effectLst/>
                <a:latin typeface="+mj-lt"/>
              </a:rPr>
              <a:t>A scientist (from the STEM Career Cluster) might conduct research to find cures for diseases in the Health Care Industry Sector or create advanced materials for the Manufacturing Industry Sector.  </a:t>
            </a:r>
            <a:endParaRPr lang="en-US" b="0" dirty="0">
              <a:effectLst/>
              <a:latin typeface="+mj-lt"/>
            </a:endParaRPr>
          </a:p>
          <a:p>
            <a:br>
              <a:rPr lang="en-US" b="0" dirty="0">
                <a:effectLst/>
              </a:rPr>
            </a:br>
            <a:endParaRPr lang="en-US" dirty="0">
              <a:latin typeface="+mj-lt"/>
            </a:endParaRPr>
          </a:p>
        </p:txBody>
      </p:sp>
      <p:pic>
        <p:nvPicPr>
          <p:cNvPr id="9" name="Picture 6" descr="A person working in a factory&#10;&#10;Description automatically generated with medium confidence">
            <a:extLst>
              <a:ext uri="{FF2B5EF4-FFF2-40B4-BE49-F238E27FC236}">
                <a16:creationId xmlns:a16="http://schemas.microsoft.com/office/drawing/2014/main" id="{C08A3EB4-D64D-4B5F-AEF2-60793A49EF4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769" t="23796" r="17169" b="1749"/>
          <a:stretch/>
        </p:blipFill>
        <p:spPr bwMode="auto">
          <a:xfrm>
            <a:off x="687920" y="3289935"/>
            <a:ext cx="2295120" cy="1549878"/>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Google Shape;267;p26" descr="A close up of a toy&#10;&#10;Description automatically generated">
            <a:extLst>
              <a:ext uri="{FF2B5EF4-FFF2-40B4-BE49-F238E27FC236}">
                <a16:creationId xmlns:a16="http://schemas.microsoft.com/office/drawing/2014/main" id="{76F55B02-602F-4F67-9692-F26D20B04C12}"/>
              </a:ext>
            </a:extLst>
          </p:cNvPr>
          <p:cNvPicPr preferRelativeResize="0"/>
          <p:nvPr/>
        </p:nvPicPr>
        <p:blipFill rotWithShape="1">
          <a:blip r:embed="rId5">
            <a:alphaModFix/>
          </a:blip>
          <a:srcRect l="4166" t="18238" r="18750" b="28359"/>
          <a:stretch/>
        </p:blipFill>
        <p:spPr>
          <a:xfrm>
            <a:off x="5695950" y="3237049"/>
            <a:ext cx="2819400" cy="1647424"/>
          </a:xfrm>
          <a:custGeom>
            <a:avLst/>
            <a:gdLst/>
            <a:ahLst/>
            <a:cxnLst/>
            <a:rect l="l" t="t" r="r" b="b"/>
            <a:pathLst>
              <a:path w="4047645" h="2495811" extrusionOk="0">
                <a:moveTo>
                  <a:pt x="2441891" y="4"/>
                </a:moveTo>
                <a:cubicBezTo>
                  <a:pt x="2489381" y="-78"/>
                  <a:pt x="2536882" y="1163"/>
                  <a:pt x="2584383" y="4428"/>
                </a:cubicBezTo>
                <a:cubicBezTo>
                  <a:pt x="2744314" y="17813"/>
                  <a:pt x="2904989" y="21079"/>
                  <a:pt x="3065367" y="14222"/>
                </a:cubicBezTo>
                <a:cubicBezTo>
                  <a:pt x="3194244" y="5694"/>
                  <a:pt x="3323514" y="4206"/>
                  <a:pt x="3452568" y="9782"/>
                </a:cubicBezTo>
                <a:cubicBezTo>
                  <a:pt x="3572813" y="16442"/>
                  <a:pt x="3693059" y="23233"/>
                  <a:pt x="3813712" y="19315"/>
                </a:cubicBezTo>
                <a:cubicBezTo>
                  <a:pt x="3861755" y="17748"/>
                  <a:pt x="3909121" y="15789"/>
                  <a:pt x="3956758" y="13177"/>
                </a:cubicBezTo>
                <a:lnTo>
                  <a:pt x="4047645" y="9696"/>
                </a:lnTo>
                <a:lnTo>
                  <a:pt x="4047645" y="2495811"/>
                </a:lnTo>
                <a:lnTo>
                  <a:pt x="28177" y="2495811"/>
                </a:lnTo>
                <a:lnTo>
                  <a:pt x="28782" y="2485852"/>
                </a:lnTo>
                <a:cubicBezTo>
                  <a:pt x="31911" y="2365446"/>
                  <a:pt x="35027" y="2245002"/>
                  <a:pt x="38157" y="2124521"/>
                </a:cubicBezTo>
                <a:cubicBezTo>
                  <a:pt x="38284" y="2119444"/>
                  <a:pt x="39171" y="2114494"/>
                  <a:pt x="39171" y="2109417"/>
                </a:cubicBezTo>
                <a:cubicBezTo>
                  <a:pt x="48166" y="1995573"/>
                  <a:pt x="53107" y="1881729"/>
                  <a:pt x="18899" y="1770550"/>
                </a:cubicBezTo>
                <a:cubicBezTo>
                  <a:pt x="15871" y="1760104"/>
                  <a:pt x="14262" y="1749304"/>
                  <a:pt x="14084" y="1738440"/>
                </a:cubicBezTo>
                <a:cubicBezTo>
                  <a:pt x="12413" y="1641514"/>
                  <a:pt x="16644" y="1544587"/>
                  <a:pt x="26754" y="1448181"/>
                </a:cubicBezTo>
                <a:cubicBezTo>
                  <a:pt x="31949" y="1389038"/>
                  <a:pt x="26754" y="1329006"/>
                  <a:pt x="43478" y="1270498"/>
                </a:cubicBezTo>
                <a:cubicBezTo>
                  <a:pt x="50864" y="1241421"/>
                  <a:pt x="55109" y="1211634"/>
                  <a:pt x="56147" y="1181656"/>
                </a:cubicBezTo>
                <a:cubicBezTo>
                  <a:pt x="59948" y="1109060"/>
                  <a:pt x="38537" y="1040779"/>
                  <a:pt x="18139" y="972244"/>
                </a:cubicBezTo>
                <a:cubicBezTo>
                  <a:pt x="7370" y="935945"/>
                  <a:pt x="-5426" y="898886"/>
                  <a:pt x="2429" y="860811"/>
                </a:cubicBezTo>
                <a:cubicBezTo>
                  <a:pt x="16707" y="802251"/>
                  <a:pt x="24854" y="742359"/>
                  <a:pt x="26754" y="682112"/>
                </a:cubicBezTo>
                <a:cubicBezTo>
                  <a:pt x="26754" y="639468"/>
                  <a:pt x="16365" y="597712"/>
                  <a:pt x="20039" y="555195"/>
                </a:cubicBezTo>
                <a:cubicBezTo>
                  <a:pt x="28211" y="472712"/>
                  <a:pt x="30238" y="389734"/>
                  <a:pt x="26121" y="306946"/>
                </a:cubicBezTo>
                <a:cubicBezTo>
                  <a:pt x="26095" y="273846"/>
                  <a:pt x="29846" y="240848"/>
                  <a:pt x="37270" y="208585"/>
                </a:cubicBezTo>
                <a:cubicBezTo>
                  <a:pt x="46506" y="151651"/>
                  <a:pt x="48419" y="93777"/>
                  <a:pt x="42971" y="36360"/>
                </a:cubicBezTo>
                <a:lnTo>
                  <a:pt x="38853" y="8429"/>
                </a:lnTo>
                <a:lnTo>
                  <a:pt x="56649" y="7824"/>
                </a:lnTo>
                <a:cubicBezTo>
                  <a:pt x="210497" y="-156"/>
                  <a:pt x="364754" y="3162"/>
                  <a:pt x="518087" y="17748"/>
                </a:cubicBezTo>
                <a:cubicBezTo>
                  <a:pt x="626567" y="25440"/>
                  <a:pt x="735534" y="24213"/>
                  <a:pt x="843809" y="14092"/>
                </a:cubicBezTo>
                <a:cubicBezTo>
                  <a:pt x="1042499" y="-1711"/>
                  <a:pt x="1240782" y="10958"/>
                  <a:pt x="1439065" y="21666"/>
                </a:cubicBezTo>
                <a:cubicBezTo>
                  <a:pt x="1631105" y="32113"/>
                  <a:pt x="1823010" y="24408"/>
                  <a:pt x="2015050" y="17487"/>
                </a:cubicBezTo>
                <a:cubicBezTo>
                  <a:pt x="2157045" y="12394"/>
                  <a:pt x="2299420" y="249"/>
                  <a:pt x="2441891" y="4"/>
                </a:cubicBezTo>
                <a:close/>
              </a:path>
            </a:pathLst>
          </a:custGeom>
          <a:noFill/>
          <a:ln>
            <a:noFill/>
          </a:ln>
          <a:effectLst>
            <a:softEdge rad="63500"/>
          </a:effectLst>
        </p:spPr>
      </p:pic>
      <p:pic>
        <p:nvPicPr>
          <p:cNvPr id="12290" name="Picture 2" descr="A close up of a logo&#10;&#10;Description automatically generated">
            <a:extLst>
              <a:ext uri="{FF2B5EF4-FFF2-40B4-BE49-F238E27FC236}">
                <a16:creationId xmlns:a16="http://schemas.microsoft.com/office/drawing/2014/main" id="{652437B6-A259-4837-A449-3BBDF68013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223" y="2515404"/>
            <a:ext cx="2652712" cy="721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596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74A5C-A800-4D80-933F-C815821AF589}"/>
              </a:ext>
            </a:extLst>
          </p:cNvPr>
          <p:cNvSpPr>
            <a:spLocks noGrp="1"/>
          </p:cNvSpPr>
          <p:nvPr>
            <p:ph type="title"/>
          </p:nvPr>
        </p:nvSpPr>
        <p:spPr>
          <a:xfrm>
            <a:off x="628650" y="273844"/>
            <a:ext cx="7886700" cy="850106"/>
          </a:xfrm>
        </p:spPr>
        <p:txBody>
          <a:bodyPr>
            <a:normAutofit/>
          </a:bodyPr>
          <a:lstStyle/>
          <a:p>
            <a:r>
              <a:rPr lang="en-US" sz="3200" dirty="0">
                <a:solidFill>
                  <a:srgbClr val="009193"/>
                </a:solidFill>
              </a:rPr>
              <a:t>CLUSTERS &amp; SECTORS, CONT’D</a:t>
            </a:r>
            <a:endParaRPr lang="en-US" dirty="0">
              <a:solidFill>
                <a:srgbClr val="009193"/>
              </a:solidFill>
            </a:endParaRPr>
          </a:p>
        </p:txBody>
      </p:sp>
      <p:sp>
        <p:nvSpPr>
          <p:cNvPr id="10" name="TextBox 9">
            <a:extLst>
              <a:ext uri="{FF2B5EF4-FFF2-40B4-BE49-F238E27FC236}">
                <a16:creationId xmlns:a16="http://schemas.microsoft.com/office/drawing/2014/main" id="{5145F8AA-9FCC-4203-A4D1-926D5231CEB6}"/>
              </a:ext>
            </a:extLst>
          </p:cNvPr>
          <p:cNvSpPr txBox="1"/>
          <p:nvPr/>
        </p:nvSpPr>
        <p:spPr>
          <a:xfrm>
            <a:off x="628650" y="1200150"/>
            <a:ext cx="3486150" cy="2862322"/>
          </a:xfrm>
          <a:prstGeom prst="rect">
            <a:avLst/>
          </a:prstGeom>
          <a:noFill/>
        </p:spPr>
        <p:txBody>
          <a:bodyPr wrap="square">
            <a:spAutoFit/>
          </a:bodyPr>
          <a:lstStyle/>
          <a:p>
            <a:pPr rtl="0">
              <a:spcBef>
                <a:spcPts val="0"/>
              </a:spcBef>
              <a:spcAft>
                <a:spcPts val="0"/>
              </a:spcAft>
            </a:pPr>
            <a:r>
              <a:rPr lang="en-US" sz="1800" b="0" i="0" u="none" strike="noStrike" dirty="0">
                <a:solidFill>
                  <a:srgbClr val="000000"/>
                </a:solidFill>
                <a:effectLst/>
                <a:latin typeface="+mj-lt"/>
              </a:rPr>
              <a:t>Also, while there is a group of businesses known as the “Financial Services Industry Sector” (including banks, investment firms, insurance), people who have financial expertise like accountants and bookkeepers are employed in EVERY Industry Sector.</a:t>
            </a:r>
            <a:endParaRPr lang="en-US" b="0" dirty="0">
              <a:effectLst/>
              <a:latin typeface="+mj-lt"/>
            </a:endParaRPr>
          </a:p>
          <a:p>
            <a:br>
              <a:rPr lang="en-US" b="0" dirty="0">
                <a:effectLst/>
              </a:rPr>
            </a:br>
            <a:endParaRPr lang="en-US" dirty="0">
              <a:latin typeface="+mj-lt"/>
            </a:endParaRPr>
          </a:p>
        </p:txBody>
      </p:sp>
      <p:grpSp>
        <p:nvGrpSpPr>
          <p:cNvPr id="3" name="Group 2">
            <a:extLst>
              <a:ext uri="{FF2B5EF4-FFF2-40B4-BE49-F238E27FC236}">
                <a16:creationId xmlns:a16="http://schemas.microsoft.com/office/drawing/2014/main" id="{828159C8-463D-49E4-BA87-3103EF22DE24}"/>
              </a:ext>
            </a:extLst>
          </p:cNvPr>
          <p:cNvGrpSpPr/>
          <p:nvPr/>
        </p:nvGrpSpPr>
        <p:grpSpPr>
          <a:xfrm>
            <a:off x="4419600" y="1282162"/>
            <a:ext cx="4349601" cy="3098006"/>
            <a:chOff x="4419600" y="1282162"/>
            <a:chExt cx="4349601" cy="3098006"/>
          </a:xfrm>
        </p:grpSpPr>
        <p:pic>
          <p:nvPicPr>
            <p:cNvPr id="13314" name="Picture 2" descr="A picture containing drawing&#10;&#10;Description automatically generated">
              <a:extLst>
                <a:ext uri="{FF2B5EF4-FFF2-40B4-BE49-F238E27FC236}">
                  <a16:creationId xmlns:a16="http://schemas.microsoft.com/office/drawing/2014/main" id="{0F2D3673-42F5-43A4-874E-F833271CFD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282162"/>
              <a:ext cx="4349601" cy="3098006"/>
            </a:xfrm>
            <a:prstGeom prst="rect">
              <a:avLst/>
            </a:prstGeom>
            <a:noFill/>
            <a:extLst>
              <a:ext uri="{909E8E84-426E-40DD-AFC4-6F175D3DCCD1}">
                <a14:hiddenFill xmlns:a14="http://schemas.microsoft.com/office/drawing/2010/main">
                  <a:solidFill>
                    <a:srgbClr val="FFFFFF"/>
                  </a:solidFill>
                </a14:hiddenFill>
              </a:ext>
            </a:extLst>
          </p:spPr>
        </p:pic>
        <p:pic>
          <p:nvPicPr>
            <p:cNvPr id="13317" name="Picture 5" descr="A close up of a device&#10;&#10;Description automatically generated">
              <a:extLst>
                <a:ext uri="{FF2B5EF4-FFF2-40B4-BE49-F238E27FC236}">
                  <a16:creationId xmlns:a16="http://schemas.microsoft.com/office/drawing/2014/main" id="{2CF0E297-22D7-48B3-AD6D-8270B13CDB7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478" t="14853" r="5824" b="3275"/>
            <a:stretch/>
          </p:blipFill>
          <p:spPr bwMode="auto">
            <a:xfrm>
              <a:off x="7033398" y="3968774"/>
              <a:ext cx="577516" cy="240546"/>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A picture containing drawing&#10;&#10;Description automatically generated">
              <a:extLst>
                <a:ext uri="{FF2B5EF4-FFF2-40B4-BE49-F238E27FC236}">
                  <a16:creationId xmlns:a16="http://schemas.microsoft.com/office/drawing/2014/main" id="{E6715DDB-D3C0-4D18-8B07-C8DEC6463669}"/>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565" t="8370" r="3934"/>
            <a:stretch/>
          </p:blipFill>
          <p:spPr bwMode="auto">
            <a:xfrm>
              <a:off x="5486400" y="1544519"/>
              <a:ext cx="504826" cy="293697"/>
            </a:xfrm>
            <a:prstGeom prst="rect">
              <a:avLst/>
            </a:prstGeom>
            <a:noFill/>
            <a:extLst>
              <a:ext uri="{909E8E84-426E-40DD-AFC4-6F175D3DCCD1}">
                <a14:hiddenFill xmlns:a14="http://schemas.microsoft.com/office/drawing/2010/main">
                  <a:solidFill>
                    <a:srgbClr val="FFFFFF"/>
                  </a:solidFill>
                </a14:hiddenFill>
              </a:ext>
            </a:extLst>
          </p:spPr>
        </p:pic>
        <p:pic>
          <p:nvPicPr>
            <p:cNvPr id="13319" name="Picture 7" descr="A close up of a logo&#10;&#10;Description automatically generated">
              <a:extLst>
                <a:ext uri="{FF2B5EF4-FFF2-40B4-BE49-F238E27FC236}">
                  <a16:creationId xmlns:a16="http://schemas.microsoft.com/office/drawing/2014/main" id="{F50246B7-5F94-4D07-ACEE-36565A9F2402}"/>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9443" t="4580" r="14960" b="6046"/>
            <a:stretch/>
          </p:blipFill>
          <p:spPr bwMode="auto">
            <a:xfrm>
              <a:off x="5638800" y="3915623"/>
              <a:ext cx="464156" cy="293697"/>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A picture containing table, food, man&#10;&#10;Description automatically generated">
              <a:extLst>
                <a:ext uri="{FF2B5EF4-FFF2-40B4-BE49-F238E27FC236}">
                  <a16:creationId xmlns:a16="http://schemas.microsoft.com/office/drawing/2014/main" id="{88C9B0DD-3F2B-4BBF-A08A-F0493F9BC124}"/>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4165" r="6007" b="8107"/>
            <a:stretch/>
          </p:blipFill>
          <p:spPr bwMode="auto">
            <a:xfrm>
              <a:off x="7164422" y="1521458"/>
              <a:ext cx="824546" cy="29369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764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oogle Shape;287;p28" descr="A close up of a ball&#10;&#10;Description automatically generated">
            <a:extLst>
              <a:ext uri="{FF2B5EF4-FFF2-40B4-BE49-F238E27FC236}">
                <a16:creationId xmlns:a16="http://schemas.microsoft.com/office/drawing/2014/main" id="{DECCD241-8434-4D05-89F0-BAE61E1D003A}"/>
              </a:ext>
            </a:extLst>
          </p:cNvPr>
          <p:cNvPicPr preferRelativeResize="0"/>
          <p:nvPr/>
        </p:nvPicPr>
        <p:blipFill rotWithShape="1">
          <a:blip r:embed="rId3">
            <a:extLst>
              <a:ext uri="{BEBA8EAE-BF5A-486C-A8C5-ECC9F3942E4B}">
                <a14:imgProps xmlns:a14="http://schemas.microsoft.com/office/drawing/2010/main">
                  <a14:imgLayer r:embed="rId4">
                    <a14:imgEffect>
                      <a14:artisticPencilSketch/>
                    </a14:imgEffect>
                  </a14:imgLayer>
                </a14:imgProps>
              </a:ext>
            </a:extLst>
          </a:blip>
          <a:srcRect t="7407" r="18700" b="1683"/>
          <a:stretch/>
        </p:blipFill>
        <p:spPr>
          <a:xfrm>
            <a:off x="2642616" y="10"/>
            <a:ext cx="6501384" cy="5143490"/>
          </a:xfrm>
          <a:prstGeom prst="rect">
            <a:avLst/>
          </a:prstGeom>
          <a:noFill/>
        </p:spPr>
      </p:pic>
      <p:sp>
        <p:nvSpPr>
          <p:cNvPr id="13" name="Rectangle 1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17451" cy="51435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C074A5C-A800-4D80-933F-C815821AF589}"/>
              </a:ext>
            </a:extLst>
          </p:cNvPr>
          <p:cNvSpPr>
            <a:spLocks noGrp="1"/>
          </p:cNvSpPr>
          <p:nvPr>
            <p:ph type="title"/>
          </p:nvPr>
        </p:nvSpPr>
        <p:spPr>
          <a:xfrm>
            <a:off x="278320" y="870966"/>
            <a:ext cx="2578608" cy="843534"/>
          </a:xfrm>
        </p:spPr>
        <p:txBody>
          <a:bodyPr anchor="b">
            <a:normAutofit/>
          </a:bodyPr>
          <a:lstStyle/>
          <a:p>
            <a:r>
              <a:rPr lang="en-US" sz="2400" dirty="0">
                <a:solidFill>
                  <a:srgbClr val="009193"/>
                </a:solidFill>
              </a:rPr>
              <a:t>THE WORLD OF WORK</a:t>
            </a: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96919" y="454343"/>
            <a:ext cx="54864"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183" y="1832610"/>
            <a:ext cx="2475738" cy="6858"/>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2545B08F-FC24-47F9-975B-AE63787E6E63}"/>
              </a:ext>
            </a:extLst>
          </p:cNvPr>
          <p:cNvSpPr>
            <a:spLocks noGrp="1"/>
          </p:cNvSpPr>
          <p:nvPr>
            <p:ph idx="1"/>
          </p:nvPr>
        </p:nvSpPr>
        <p:spPr>
          <a:xfrm>
            <a:off x="278320" y="2038540"/>
            <a:ext cx="2579180" cy="2405444"/>
          </a:xfrm>
        </p:spPr>
        <p:txBody>
          <a:bodyPr anchor="t">
            <a:normAutofit/>
          </a:bodyPr>
          <a:lstStyle/>
          <a:p>
            <a:pPr marL="0" indent="0" rtl="0">
              <a:spcBef>
                <a:spcPts val="0"/>
              </a:spcBef>
              <a:spcAft>
                <a:spcPts val="0"/>
              </a:spcAft>
              <a:buNone/>
            </a:pPr>
            <a:r>
              <a:rPr lang="en-US" sz="2000" b="0" i="0" u="none" strike="noStrike" dirty="0">
                <a:effectLst/>
                <a:latin typeface="+mj-lt"/>
              </a:rPr>
              <a:t>Your Career Cluster is </a:t>
            </a:r>
            <a:r>
              <a:rPr lang="en-US" sz="2000" b="1" i="1" u="none" strike="noStrike" dirty="0">
                <a:solidFill>
                  <a:srgbClr val="009193"/>
                </a:solidFill>
                <a:effectLst/>
                <a:latin typeface="+mj-lt"/>
              </a:rPr>
              <a:t>WHAT</a:t>
            </a:r>
            <a:r>
              <a:rPr lang="en-US" sz="2000" b="0" i="0" u="none" strike="noStrike" dirty="0">
                <a:effectLst/>
                <a:latin typeface="+mj-lt"/>
              </a:rPr>
              <a:t> YOU DO</a:t>
            </a:r>
            <a:endParaRPr lang="en-US" sz="2000" dirty="0">
              <a:latin typeface="+mj-lt"/>
            </a:endParaRPr>
          </a:p>
          <a:p>
            <a:pPr marL="0" indent="0" rtl="0">
              <a:spcBef>
                <a:spcPts val="0"/>
              </a:spcBef>
              <a:spcAft>
                <a:spcPts val="0"/>
              </a:spcAft>
              <a:buNone/>
            </a:pPr>
            <a:endParaRPr lang="en-US" sz="2000" b="0" i="0" u="none" strike="noStrike" dirty="0">
              <a:effectLst/>
              <a:latin typeface="+mj-lt"/>
            </a:endParaRPr>
          </a:p>
          <a:p>
            <a:pPr marL="0" indent="0" rtl="0">
              <a:spcBef>
                <a:spcPts val="0"/>
              </a:spcBef>
              <a:spcAft>
                <a:spcPts val="0"/>
              </a:spcAft>
              <a:buNone/>
            </a:pPr>
            <a:r>
              <a:rPr lang="en-US" sz="2000" b="0" i="0" u="none" strike="noStrike" dirty="0">
                <a:effectLst/>
                <a:latin typeface="+mj-lt"/>
              </a:rPr>
              <a:t>Your Industry Sector is </a:t>
            </a:r>
            <a:r>
              <a:rPr lang="en-US" sz="2000" b="1" i="1" u="none" strike="noStrike" dirty="0">
                <a:solidFill>
                  <a:srgbClr val="009193"/>
                </a:solidFill>
                <a:effectLst/>
                <a:latin typeface="+mj-lt"/>
              </a:rPr>
              <a:t>WHERE</a:t>
            </a:r>
            <a:r>
              <a:rPr lang="en-US" sz="2000" b="0" i="0" u="none" strike="noStrike" dirty="0">
                <a:solidFill>
                  <a:srgbClr val="009193"/>
                </a:solidFill>
                <a:effectLst/>
                <a:latin typeface="+mj-lt"/>
              </a:rPr>
              <a:t> </a:t>
            </a:r>
            <a:r>
              <a:rPr lang="en-US" sz="2000" b="0" i="0" u="none" strike="noStrike" dirty="0">
                <a:effectLst/>
                <a:latin typeface="+mj-lt"/>
              </a:rPr>
              <a:t>YOU DO IT</a:t>
            </a:r>
            <a:endParaRPr lang="en-US" sz="2000" dirty="0">
              <a:latin typeface="+mj-lt"/>
            </a:endParaRPr>
          </a:p>
        </p:txBody>
      </p:sp>
      <p:pic>
        <p:nvPicPr>
          <p:cNvPr id="10" name="Picture 9" descr="Logo, company name&#10;&#10;Description automatically generated">
            <a:extLst>
              <a:ext uri="{FF2B5EF4-FFF2-40B4-BE49-F238E27FC236}">
                <a16:creationId xmlns:a16="http://schemas.microsoft.com/office/drawing/2014/main" id="{372B8BEF-272C-41B4-9C61-65322C437CA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3376"/>
          <a:stretch/>
        </p:blipFill>
        <p:spPr>
          <a:xfrm>
            <a:off x="373739" y="4248150"/>
            <a:ext cx="947570" cy="425440"/>
          </a:xfrm>
          <a:prstGeom prst="rect">
            <a:avLst/>
          </a:prstGeom>
          <a:noFill/>
          <a:ln>
            <a:noFill/>
          </a:ln>
        </p:spPr>
      </p:pic>
    </p:spTree>
    <p:extLst>
      <p:ext uri="{BB962C8B-B14F-4D97-AF65-F5344CB8AC3E}">
        <p14:creationId xmlns:p14="http://schemas.microsoft.com/office/powerpoint/2010/main" val="1516924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3">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074A5C-A800-4D80-933F-C815821AF589}"/>
              </a:ext>
            </a:extLst>
          </p:cNvPr>
          <p:cNvSpPr>
            <a:spLocks noGrp="1"/>
          </p:cNvSpPr>
          <p:nvPr>
            <p:ph type="title"/>
          </p:nvPr>
        </p:nvSpPr>
        <p:spPr>
          <a:xfrm>
            <a:off x="479160" y="342900"/>
            <a:ext cx="8182230" cy="1026460"/>
          </a:xfrm>
        </p:spPr>
        <p:txBody>
          <a:bodyPr vert="horz" lIns="91440" tIns="45720" rIns="91440" bIns="45720" rtlCol="0" anchor="ctr">
            <a:normAutofit/>
          </a:bodyPr>
          <a:lstStyle/>
          <a:p>
            <a:pPr algn="ctr" defTabSz="914400"/>
            <a:r>
              <a:rPr lang="en-US" sz="5000" dirty="0">
                <a:solidFill>
                  <a:srgbClr val="009193"/>
                </a:solidFill>
              </a:rPr>
              <a:t>REMEMBER OUR GOAL</a:t>
            </a:r>
          </a:p>
        </p:txBody>
      </p:sp>
      <p:sp>
        <p:nvSpPr>
          <p:cNvPr id="16"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37560" y="1388012"/>
            <a:ext cx="2468880" cy="13716"/>
          </a:xfrm>
          <a:custGeom>
            <a:avLst/>
            <a:gdLst>
              <a:gd name="connsiteX0" fmla="*/ 0 w 2468880"/>
              <a:gd name="connsiteY0" fmla="*/ 0 h 13716"/>
              <a:gd name="connsiteX1" fmla="*/ 592531 w 2468880"/>
              <a:gd name="connsiteY1" fmla="*/ 0 h 13716"/>
              <a:gd name="connsiteX2" fmla="*/ 1160374 w 2468880"/>
              <a:gd name="connsiteY2" fmla="*/ 0 h 13716"/>
              <a:gd name="connsiteX3" fmla="*/ 1728216 w 2468880"/>
              <a:gd name="connsiteY3" fmla="*/ 0 h 13716"/>
              <a:gd name="connsiteX4" fmla="*/ 2468880 w 2468880"/>
              <a:gd name="connsiteY4" fmla="*/ 0 h 13716"/>
              <a:gd name="connsiteX5" fmla="*/ 2468880 w 2468880"/>
              <a:gd name="connsiteY5" fmla="*/ 13716 h 13716"/>
              <a:gd name="connsiteX6" fmla="*/ 1802282 w 2468880"/>
              <a:gd name="connsiteY6" fmla="*/ 13716 h 13716"/>
              <a:gd name="connsiteX7" fmla="*/ 1209751 w 2468880"/>
              <a:gd name="connsiteY7" fmla="*/ 13716 h 13716"/>
              <a:gd name="connsiteX8" fmla="*/ 641909 w 2468880"/>
              <a:gd name="connsiteY8" fmla="*/ 13716 h 13716"/>
              <a:gd name="connsiteX9" fmla="*/ 0 w 2468880"/>
              <a:gd name="connsiteY9" fmla="*/ 13716 h 13716"/>
              <a:gd name="connsiteX10" fmla="*/ 0 w 2468880"/>
              <a:gd name="connsiteY10" fmla="*/ 0 h 13716"/>
              <a:gd name="connsiteX0" fmla="*/ 0 w 2468880"/>
              <a:gd name="connsiteY0" fmla="*/ 0 h 13716"/>
              <a:gd name="connsiteX1" fmla="*/ 567842 w 2468880"/>
              <a:gd name="connsiteY1" fmla="*/ 0 h 13716"/>
              <a:gd name="connsiteX2" fmla="*/ 1234440 w 2468880"/>
              <a:gd name="connsiteY2" fmla="*/ 0 h 13716"/>
              <a:gd name="connsiteX3" fmla="*/ 1777594 w 2468880"/>
              <a:gd name="connsiteY3" fmla="*/ 0 h 13716"/>
              <a:gd name="connsiteX4" fmla="*/ 2468880 w 2468880"/>
              <a:gd name="connsiteY4" fmla="*/ 0 h 13716"/>
              <a:gd name="connsiteX5" fmla="*/ 2468880 w 2468880"/>
              <a:gd name="connsiteY5" fmla="*/ 13716 h 13716"/>
              <a:gd name="connsiteX6" fmla="*/ 1876349 w 2468880"/>
              <a:gd name="connsiteY6" fmla="*/ 13716 h 13716"/>
              <a:gd name="connsiteX7" fmla="*/ 1209751 w 2468880"/>
              <a:gd name="connsiteY7" fmla="*/ 13716 h 13716"/>
              <a:gd name="connsiteX8" fmla="*/ 617220 w 2468880"/>
              <a:gd name="connsiteY8" fmla="*/ 13716 h 13716"/>
              <a:gd name="connsiteX9" fmla="*/ 0 w 2468880"/>
              <a:gd name="connsiteY9" fmla="*/ 13716 h 13716"/>
              <a:gd name="connsiteX10" fmla="*/ 0 w 2468880"/>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68880" h="13716" fill="none" extrusionOk="0">
                <a:moveTo>
                  <a:pt x="0" y="0"/>
                </a:moveTo>
                <a:cubicBezTo>
                  <a:pt x="172691" y="-12357"/>
                  <a:pt x="387089" y="31321"/>
                  <a:pt x="592531" y="0"/>
                </a:cubicBezTo>
                <a:cubicBezTo>
                  <a:pt x="767979" y="-23244"/>
                  <a:pt x="871733" y="8472"/>
                  <a:pt x="1160374" y="0"/>
                </a:cubicBezTo>
                <a:cubicBezTo>
                  <a:pt x="1449601" y="-3911"/>
                  <a:pt x="1607266" y="19376"/>
                  <a:pt x="1728216" y="0"/>
                </a:cubicBezTo>
                <a:cubicBezTo>
                  <a:pt x="1818829" y="-58888"/>
                  <a:pt x="2275430" y="-9413"/>
                  <a:pt x="2468880" y="0"/>
                </a:cubicBezTo>
                <a:cubicBezTo>
                  <a:pt x="2468188" y="5888"/>
                  <a:pt x="2468638" y="7585"/>
                  <a:pt x="2468880" y="13716"/>
                </a:cubicBezTo>
                <a:cubicBezTo>
                  <a:pt x="2232442" y="-7891"/>
                  <a:pt x="2078773" y="18481"/>
                  <a:pt x="1802282" y="13716"/>
                </a:cubicBezTo>
                <a:cubicBezTo>
                  <a:pt x="1540683" y="28046"/>
                  <a:pt x="1384233" y="12786"/>
                  <a:pt x="1209751" y="13716"/>
                </a:cubicBezTo>
                <a:cubicBezTo>
                  <a:pt x="1038679" y="-32929"/>
                  <a:pt x="820616" y="386"/>
                  <a:pt x="641909" y="13716"/>
                </a:cubicBezTo>
                <a:cubicBezTo>
                  <a:pt x="423595" y="7916"/>
                  <a:pt x="155068" y="36884"/>
                  <a:pt x="0" y="13716"/>
                </a:cubicBezTo>
                <a:cubicBezTo>
                  <a:pt x="-272" y="10611"/>
                  <a:pt x="1187" y="4872"/>
                  <a:pt x="0" y="0"/>
                </a:cubicBezTo>
                <a:close/>
              </a:path>
              <a:path w="2468880" h="13716" stroke="0" extrusionOk="0">
                <a:moveTo>
                  <a:pt x="0" y="0"/>
                </a:moveTo>
                <a:cubicBezTo>
                  <a:pt x="201127" y="34474"/>
                  <a:pt x="321325" y="11273"/>
                  <a:pt x="567842" y="0"/>
                </a:cubicBezTo>
                <a:cubicBezTo>
                  <a:pt x="816255" y="-37660"/>
                  <a:pt x="940209" y="-838"/>
                  <a:pt x="1234440" y="0"/>
                </a:cubicBezTo>
                <a:cubicBezTo>
                  <a:pt x="1509789" y="16874"/>
                  <a:pt x="1664509" y="5689"/>
                  <a:pt x="1777594" y="0"/>
                </a:cubicBezTo>
                <a:cubicBezTo>
                  <a:pt x="1845726" y="-6548"/>
                  <a:pt x="2193196" y="19370"/>
                  <a:pt x="2468880" y="0"/>
                </a:cubicBezTo>
                <a:cubicBezTo>
                  <a:pt x="2469348" y="4754"/>
                  <a:pt x="2469666" y="7202"/>
                  <a:pt x="2468880" y="13716"/>
                </a:cubicBezTo>
                <a:cubicBezTo>
                  <a:pt x="2271382" y="39808"/>
                  <a:pt x="1978656" y="27169"/>
                  <a:pt x="1876349" y="13716"/>
                </a:cubicBezTo>
                <a:cubicBezTo>
                  <a:pt x="1751977" y="-10588"/>
                  <a:pt x="1388067" y="-1350"/>
                  <a:pt x="1209751" y="13716"/>
                </a:cubicBezTo>
                <a:cubicBezTo>
                  <a:pt x="1065802" y="26489"/>
                  <a:pt x="753821" y="-5576"/>
                  <a:pt x="617220" y="13716"/>
                </a:cubicBezTo>
                <a:cubicBezTo>
                  <a:pt x="481425" y="23840"/>
                  <a:pt x="248319" y="-4963"/>
                  <a:pt x="0" y="13716"/>
                </a:cubicBezTo>
                <a:cubicBezTo>
                  <a:pt x="255" y="8106"/>
                  <a:pt x="1215" y="5237"/>
                  <a:pt x="0" y="0"/>
                </a:cubicBezTo>
                <a:close/>
              </a:path>
              <a:path w="2468880" h="13716" fill="none" stroke="0" extrusionOk="0">
                <a:moveTo>
                  <a:pt x="0" y="0"/>
                </a:moveTo>
                <a:cubicBezTo>
                  <a:pt x="191987" y="-31891"/>
                  <a:pt x="414837" y="25678"/>
                  <a:pt x="592531" y="0"/>
                </a:cubicBezTo>
                <a:cubicBezTo>
                  <a:pt x="785000" y="-43603"/>
                  <a:pt x="868560" y="12415"/>
                  <a:pt x="1160374" y="0"/>
                </a:cubicBezTo>
                <a:cubicBezTo>
                  <a:pt x="1441409" y="-18672"/>
                  <a:pt x="1600372" y="47113"/>
                  <a:pt x="1728216" y="0"/>
                </a:cubicBezTo>
                <a:cubicBezTo>
                  <a:pt x="1847110" y="23792"/>
                  <a:pt x="2233557" y="23802"/>
                  <a:pt x="2468880" y="0"/>
                </a:cubicBezTo>
                <a:cubicBezTo>
                  <a:pt x="2468111" y="5840"/>
                  <a:pt x="2468272" y="8037"/>
                  <a:pt x="2468880" y="13716"/>
                </a:cubicBezTo>
                <a:cubicBezTo>
                  <a:pt x="2265563" y="-22543"/>
                  <a:pt x="2033349" y="11690"/>
                  <a:pt x="1802282" y="13716"/>
                </a:cubicBezTo>
                <a:cubicBezTo>
                  <a:pt x="1512355" y="27001"/>
                  <a:pt x="1367809" y="24730"/>
                  <a:pt x="1209751" y="13716"/>
                </a:cubicBezTo>
                <a:cubicBezTo>
                  <a:pt x="1060405" y="21557"/>
                  <a:pt x="875661" y="6266"/>
                  <a:pt x="641909" y="13716"/>
                </a:cubicBezTo>
                <a:cubicBezTo>
                  <a:pt x="461670" y="10009"/>
                  <a:pt x="162829" y="13891"/>
                  <a:pt x="0" y="13716"/>
                </a:cubicBezTo>
                <a:cubicBezTo>
                  <a:pt x="48" y="10879"/>
                  <a:pt x="353" y="48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custGeom>
                    <a:avLst/>
                    <a:gdLst>
                      <a:gd name="connsiteX0" fmla="*/ 0 w 2468880"/>
                      <a:gd name="connsiteY0" fmla="*/ 0 h 13716"/>
                      <a:gd name="connsiteX1" fmla="*/ 592531 w 2468880"/>
                      <a:gd name="connsiteY1" fmla="*/ 0 h 13716"/>
                      <a:gd name="connsiteX2" fmla="*/ 1160374 w 2468880"/>
                      <a:gd name="connsiteY2" fmla="*/ 0 h 13716"/>
                      <a:gd name="connsiteX3" fmla="*/ 1728216 w 2468880"/>
                      <a:gd name="connsiteY3" fmla="*/ 0 h 13716"/>
                      <a:gd name="connsiteX4" fmla="*/ 2468880 w 2468880"/>
                      <a:gd name="connsiteY4" fmla="*/ 0 h 13716"/>
                      <a:gd name="connsiteX5" fmla="*/ 2468880 w 2468880"/>
                      <a:gd name="connsiteY5" fmla="*/ 13716 h 13716"/>
                      <a:gd name="connsiteX6" fmla="*/ 1802282 w 2468880"/>
                      <a:gd name="connsiteY6" fmla="*/ 13716 h 13716"/>
                      <a:gd name="connsiteX7" fmla="*/ 1209751 w 2468880"/>
                      <a:gd name="connsiteY7" fmla="*/ 13716 h 13716"/>
                      <a:gd name="connsiteX8" fmla="*/ 641909 w 2468880"/>
                      <a:gd name="connsiteY8" fmla="*/ 13716 h 13716"/>
                      <a:gd name="connsiteX9" fmla="*/ 0 w 2468880"/>
                      <a:gd name="connsiteY9" fmla="*/ 13716 h 13716"/>
                      <a:gd name="connsiteX10" fmla="*/ 0 w 2468880"/>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68880" h="13716" fill="none" extrusionOk="0">
                        <a:moveTo>
                          <a:pt x="0" y="0"/>
                        </a:moveTo>
                        <a:cubicBezTo>
                          <a:pt x="171523" y="-1510"/>
                          <a:pt x="416079" y="20036"/>
                          <a:pt x="592531" y="0"/>
                        </a:cubicBezTo>
                        <a:cubicBezTo>
                          <a:pt x="768983" y="-20036"/>
                          <a:pt x="878305" y="13110"/>
                          <a:pt x="1160374" y="0"/>
                        </a:cubicBezTo>
                        <a:cubicBezTo>
                          <a:pt x="1442443" y="-13110"/>
                          <a:pt x="1612108" y="24695"/>
                          <a:pt x="1728216" y="0"/>
                        </a:cubicBezTo>
                        <a:cubicBezTo>
                          <a:pt x="1844324" y="-24695"/>
                          <a:pt x="2271040" y="20667"/>
                          <a:pt x="2468880" y="0"/>
                        </a:cubicBezTo>
                        <a:cubicBezTo>
                          <a:pt x="2468530" y="5728"/>
                          <a:pt x="2468490" y="7624"/>
                          <a:pt x="2468880" y="13716"/>
                        </a:cubicBezTo>
                        <a:cubicBezTo>
                          <a:pt x="2229297" y="-19231"/>
                          <a:pt x="2066775" y="25681"/>
                          <a:pt x="1802282" y="13716"/>
                        </a:cubicBezTo>
                        <a:cubicBezTo>
                          <a:pt x="1537789" y="1751"/>
                          <a:pt x="1379930" y="17694"/>
                          <a:pt x="1209751" y="13716"/>
                        </a:cubicBezTo>
                        <a:cubicBezTo>
                          <a:pt x="1039572" y="9738"/>
                          <a:pt x="837025" y="8278"/>
                          <a:pt x="641909" y="13716"/>
                        </a:cubicBezTo>
                        <a:cubicBezTo>
                          <a:pt x="446793" y="19154"/>
                          <a:pt x="170561" y="13900"/>
                          <a:pt x="0" y="13716"/>
                        </a:cubicBezTo>
                        <a:cubicBezTo>
                          <a:pt x="-302" y="10335"/>
                          <a:pt x="417" y="4724"/>
                          <a:pt x="0" y="0"/>
                        </a:cubicBezTo>
                        <a:close/>
                      </a:path>
                      <a:path w="2468880" h="13716" stroke="0" extrusionOk="0">
                        <a:moveTo>
                          <a:pt x="0" y="0"/>
                        </a:moveTo>
                        <a:cubicBezTo>
                          <a:pt x="190931" y="24910"/>
                          <a:pt x="333688" y="11559"/>
                          <a:pt x="567842" y="0"/>
                        </a:cubicBezTo>
                        <a:cubicBezTo>
                          <a:pt x="801996" y="-11559"/>
                          <a:pt x="939971" y="-5677"/>
                          <a:pt x="1234440" y="0"/>
                        </a:cubicBezTo>
                        <a:cubicBezTo>
                          <a:pt x="1528909" y="5677"/>
                          <a:pt x="1658539" y="5184"/>
                          <a:pt x="1777594" y="0"/>
                        </a:cubicBezTo>
                        <a:cubicBezTo>
                          <a:pt x="1896649" y="-5184"/>
                          <a:pt x="2186164" y="23915"/>
                          <a:pt x="2468880" y="0"/>
                        </a:cubicBezTo>
                        <a:cubicBezTo>
                          <a:pt x="2469409" y="5071"/>
                          <a:pt x="2469155" y="7437"/>
                          <a:pt x="2468880" y="13716"/>
                        </a:cubicBezTo>
                        <a:cubicBezTo>
                          <a:pt x="2271330" y="32027"/>
                          <a:pt x="2001027" y="26982"/>
                          <a:pt x="1876349" y="13716"/>
                        </a:cubicBezTo>
                        <a:cubicBezTo>
                          <a:pt x="1751671" y="450"/>
                          <a:pt x="1364652" y="10491"/>
                          <a:pt x="1209751" y="13716"/>
                        </a:cubicBezTo>
                        <a:cubicBezTo>
                          <a:pt x="1054850" y="16941"/>
                          <a:pt x="748438" y="15502"/>
                          <a:pt x="617220" y="13716"/>
                        </a:cubicBezTo>
                        <a:cubicBezTo>
                          <a:pt x="486002" y="11930"/>
                          <a:pt x="237432" y="22628"/>
                          <a:pt x="0" y="13716"/>
                        </a:cubicBezTo>
                        <a:cubicBezTo>
                          <a:pt x="198" y="8947"/>
                          <a:pt x="304" y="520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oogle Shape;242;p24" descr="A picture containing food, light&#10;&#10;Description automatically generated">
            <a:extLst>
              <a:ext uri="{FF2B5EF4-FFF2-40B4-BE49-F238E27FC236}">
                <a16:creationId xmlns:a16="http://schemas.microsoft.com/office/drawing/2014/main" id="{D03819B8-8B70-4710-AAD4-F22E2140491F}"/>
              </a:ext>
            </a:extLst>
          </p:cNvPr>
          <p:cNvPicPr preferRelativeResize="0">
            <a:picLocks/>
          </p:cNvPicPr>
          <p:nvPr/>
        </p:nvPicPr>
        <p:blipFill rotWithShape="1">
          <a:blip r:embed="rId3"/>
          <a:stretch/>
        </p:blipFill>
        <p:spPr>
          <a:xfrm>
            <a:off x="993267" y="1981962"/>
            <a:ext cx="2704338" cy="2704338"/>
          </a:xfrm>
          <a:prstGeom prst="rect">
            <a:avLst/>
          </a:prstGeom>
          <a:noFill/>
        </p:spPr>
      </p:pic>
      <p:pic>
        <p:nvPicPr>
          <p:cNvPr id="9" name="Google Shape;244;p24" descr="A picture containing toy, computer, laptop, table&#10;&#10;Description automatically generated">
            <a:extLst>
              <a:ext uri="{FF2B5EF4-FFF2-40B4-BE49-F238E27FC236}">
                <a16:creationId xmlns:a16="http://schemas.microsoft.com/office/drawing/2014/main" id="{9EDA7EAC-3F9C-4904-87AF-CC0F5650A768}"/>
              </a:ext>
            </a:extLst>
          </p:cNvPr>
          <p:cNvPicPr preferRelativeResize="0">
            <a:picLocks/>
          </p:cNvPicPr>
          <p:nvPr/>
        </p:nvPicPr>
        <p:blipFill rotWithShape="1">
          <a:blip r:embed="rId4"/>
          <a:stretch/>
        </p:blipFill>
        <p:spPr>
          <a:xfrm>
            <a:off x="5444109" y="1981962"/>
            <a:ext cx="2704338" cy="2704338"/>
          </a:xfrm>
          <a:prstGeom prst="rect">
            <a:avLst/>
          </a:prstGeom>
          <a:noFill/>
        </p:spPr>
      </p:pic>
      <p:pic>
        <p:nvPicPr>
          <p:cNvPr id="4" name="Picture 3" descr="Logo, company name&#10;&#10;Description automatically generated">
            <a:extLst>
              <a:ext uri="{FF2B5EF4-FFF2-40B4-BE49-F238E27FC236}">
                <a16:creationId xmlns:a16="http://schemas.microsoft.com/office/drawing/2014/main" id="{7033AB5C-967D-420C-8A6E-7CF3CDE7D78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3376"/>
          <a:stretch/>
        </p:blipFill>
        <p:spPr>
          <a:xfrm>
            <a:off x="7682556" y="4248150"/>
            <a:ext cx="947570" cy="425440"/>
          </a:xfrm>
          <a:prstGeom prst="rect">
            <a:avLst/>
          </a:prstGeom>
          <a:noFill/>
          <a:ln>
            <a:noFill/>
          </a:ln>
        </p:spPr>
      </p:pic>
    </p:spTree>
    <p:extLst>
      <p:ext uri="{BB962C8B-B14F-4D97-AF65-F5344CB8AC3E}">
        <p14:creationId xmlns:p14="http://schemas.microsoft.com/office/powerpoint/2010/main" val="2005271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ACA2EA0-FFD3-42EC-9406-B595015ED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D5288BCE-665C-472A-8C43-664BCFA31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6571" y="935831"/>
            <a:ext cx="6858000" cy="2255585"/>
          </a:xfrm>
          <a:prstGeom prst="rect">
            <a:avLst/>
          </a:prstGeom>
          <a:solidFill>
            <a:schemeClr val="bg1"/>
          </a:solidFill>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556FC856-AD42-3748-BECC-C5DEA8ABB2C3}"/>
              </a:ext>
            </a:extLst>
          </p:cNvPr>
          <p:cNvSpPr>
            <a:spLocks noGrp="1"/>
          </p:cNvSpPr>
          <p:nvPr>
            <p:ph type="title"/>
          </p:nvPr>
        </p:nvSpPr>
        <p:spPr>
          <a:xfrm>
            <a:off x="1353741" y="1081629"/>
            <a:ext cx="6436518" cy="1632996"/>
          </a:xfrm>
        </p:spPr>
        <p:txBody>
          <a:bodyPr vert="horz" lIns="91440" tIns="45720" rIns="91440" bIns="45720" rtlCol="0" anchor="ctr">
            <a:normAutofit/>
          </a:bodyPr>
          <a:lstStyle/>
          <a:p>
            <a:pPr algn="ctr" defTabSz="914400"/>
            <a:r>
              <a:rPr lang="en-US" sz="4600" kern="1200" dirty="0">
                <a:solidFill>
                  <a:schemeClr val="bg1">
                    <a:lumMod val="50000"/>
                  </a:schemeClr>
                </a:solidFill>
                <a:latin typeface="+mj-lt"/>
                <a:ea typeface="+mj-ea"/>
                <a:cs typeface="+mj-cs"/>
              </a:rPr>
              <a:t>NOW IT’S TIME TO SHOW WHAT YOU KNOW!</a:t>
            </a:r>
          </a:p>
        </p:txBody>
      </p:sp>
      <p:sp>
        <p:nvSpPr>
          <p:cNvPr id="15" name="Rectangle: Rounded Corners 14">
            <a:extLst>
              <a:ext uri="{FF2B5EF4-FFF2-40B4-BE49-F238E27FC236}">
                <a16:creationId xmlns:a16="http://schemas.microsoft.com/office/drawing/2014/main" id="{46C57131-53A7-4C1A-BEA8-25F06A06AD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5904" y="2934241"/>
            <a:ext cx="5419335" cy="51435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 company name&#10;&#10;Description automatically generated">
            <a:extLst>
              <a:ext uri="{FF2B5EF4-FFF2-40B4-BE49-F238E27FC236}">
                <a16:creationId xmlns:a16="http://schemas.microsoft.com/office/drawing/2014/main" id="{7511D5B2-4A7E-4357-B3C4-46C45D9CD00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376"/>
          <a:stretch/>
        </p:blipFill>
        <p:spPr>
          <a:xfrm>
            <a:off x="7682556" y="4248150"/>
            <a:ext cx="947570" cy="425440"/>
          </a:xfrm>
          <a:prstGeom prst="rect">
            <a:avLst/>
          </a:prstGeom>
          <a:noFill/>
          <a:ln>
            <a:noFill/>
          </a:ln>
        </p:spPr>
      </p:pic>
    </p:spTree>
    <p:extLst>
      <p:ext uri="{BB962C8B-B14F-4D97-AF65-F5344CB8AC3E}">
        <p14:creationId xmlns:p14="http://schemas.microsoft.com/office/powerpoint/2010/main" val="3690349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27D84DFE-A0D5-AF4D-80EA-0D9B6788A4BE}"/>
              </a:ext>
            </a:extLst>
          </p:cNvPr>
          <p:cNvSpPr txBox="1">
            <a:spLocks noGrp="1" noChangeArrowheads="1"/>
          </p:cNvSpPr>
          <p:nvPr>
            <p:ph idx="1"/>
          </p:nvPr>
        </p:nvSpPr>
        <p:spPr bwMode="auto">
          <a:xfrm>
            <a:off x="409572" y="3257550"/>
            <a:ext cx="8324855" cy="14255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6350">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0" indent="0" algn="ctr" eaLnBrk="0" fontAlgn="base" hangingPunct="0">
              <a:lnSpc>
                <a:spcPct val="100000"/>
              </a:lnSpc>
              <a:spcBef>
                <a:spcPct val="0"/>
              </a:spcBef>
              <a:spcAft>
                <a:spcPct val="0"/>
              </a:spcAft>
              <a:buNone/>
            </a:pPr>
            <a:r>
              <a:rPr lang="en-US" altLang="en-US" sz="2800" i="1" dirty="0">
                <a:latin typeface="+mj-lt"/>
                <a:ea typeface="Calibri" panose="020F0502020204030204" pitchFamily="34" charset="0"/>
                <a:cs typeface="Times New Roman" panose="02020603050405020304" pitchFamily="18" charset="0"/>
              </a:rPr>
              <a:t>A Professional Learning Program Helping Instructors and         Their Students Get Smarter About Career Connections</a:t>
            </a:r>
            <a:endParaRPr lang="en-US" altLang="en-US" sz="2800" dirty="0">
              <a:latin typeface="+mj-lt"/>
            </a:endParaRPr>
          </a:p>
        </p:txBody>
      </p:sp>
      <p:pic>
        <p:nvPicPr>
          <p:cNvPr id="8" name="Picture 7">
            <a:extLst>
              <a:ext uri="{FF2B5EF4-FFF2-40B4-BE49-F238E27FC236}">
                <a16:creationId xmlns:a16="http://schemas.microsoft.com/office/drawing/2014/main" id="{5A6CB424-09E9-4E56-9705-6D9DF5CA521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452" b="11563"/>
          <a:stretch/>
        </p:blipFill>
        <p:spPr>
          <a:xfrm>
            <a:off x="38449" y="257469"/>
            <a:ext cx="9072483" cy="2739431"/>
          </a:xfrm>
          <a:prstGeom prst="rect">
            <a:avLst/>
          </a:prstGeom>
        </p:spPr>
      </p:pic>
    </p:spTree>
    <p:extLst>
      <p:ext uri="{BB962C8B-B14F-4D97-AF65-F5344CB8AC3E}">
        <p14:creationId xmlns:p14="http://schemas.microsoft.com/office/powerpoint/2010/main" val="3135540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74A5C-A800-4D80-933F-C815821AF589}"/>
              </a:ext>
            </a:extLst>
          </p:cNvPr>
          <p:cNvSpPr>
            <a:spLocks noGrp="1"/>
          </p:cNvSpPr>
          <p:nvPr>
            <p:ph type="title"/>
          </p:nvPr>
        </p:nvSpPr>
        <p:spPr>
          <a:xfrm>
            <a:off x="628650" y="273844"/>
            <a:ext cx="7886700" cy="850106"/>
          </a:xfrm>
        </p:spPr>
        <p:txBody>
          <a:bodyPr>
            <a:normAutofit/>
          </a:bodyPr>
          <a:lstStyle/>
          <a:p>
            <a:r>
              <a:rPr lang="en-US" sz="3200" dirty="0">
                <a:solidFill>
                  <a:srgbClr val="009193"/>
                </a:solidFill>
              </a:rPr>
              <a:t>FOUR STAGES OF CAREER DEVELOPMENT</a:t>
            </a:r>
            <a:endParaRPr lang="en-US" dirty="0">
              <a:solidFill>
                <a:srgbClr val="009193"/>
              </a:solidFill>
            </a:endParaRPr>
          </a:p>
        </p:txBody>
      </p:sp>
      <p:pic>
        <p:nvPicPr>
          <p:cNvPr id="4" name="Picture 3">
            <a:extLst>
              <a:ext uri="{FF2B5EF4-FFF2-40B4-BE49-F238E27FC236}">
                <a16:creationId xmlns:a16="http://schemas.microsoft.com/office/drawing/2014/main" id="{7033AB5C-967D-420C-8A6E-7CF3CDE7D78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376"/>
          <a:stretch/>
        </p:blipFill>
        <p:spPr>
          <a:xfrm>
            <a:off x="7682556" y="4248150"/>
            <a:ext cx="947570" cy="425440"/>
          </a:xfrm>
          <a:prstGeom prst="rect">
            <a:avLst/>
          </a:prstGeom>
          <a:noFill/>
          <a:ln>
            <a:noFill/>
          </a:ln>
        </p:spPr>
      </p:pic>
      <p:pic>
        <p:nvPicPr>
          <p:cNvPr id="9" name="Google Shape;254;p25" descr="A picture containing laptop, plate&#10;&#10;Description automatically generated">
            <a:extLst>
              <a:ext uri="{FF2B5EF4-FFF2-40B4-BE49-F238E27FC236}">
                <a16:creationId xmlns:a16="http://schemas.microsoft.com/office/drawing/2014/main" id="{1A8B3828-5729-4766-B824-E80FD96807F0}"/>
              </a:ext>
            </a:extLst>
          </p:cNvPr>
          <p:cNvPicPr preferRelativeResize="0"/>
          <p:nvPr/>
        </p:nvPicPr>
        <p:blipFill rotWithShape="1">
          <a:blip r:embed="rId4">
            <a:alphaModFix/>
            <a:extLst>
              <a:ext uri="{BEBA8EAE-BF5A-486C-A8C5-ECC9F3942E4B}">
                <a14:imgProps xmlns:a14="http://schemas.microsoft.com/office/drawing/2010/main">
                  <a14:imgLayer r:embed="rId5">
                    <a14:imgEffect>
                      <a14:artisticPencilGrayscale/>
                    </a14:imgEffect>
                  </a14:imgLayer>
                </a14:imgProps>
              </a:ext>
            </a:extLst>
          </a:blip>
          <a:srcRect l="9327" b="-1"/>
          <a:stretch/>
        </p:blipFill>
        <p:spPr>
          <a:xfrm>
            <a:off x="990600" y="1610913"/>
            <a:ext cx="3124200" cy="3062677"/>
          </a:xfrm>
          <a:prstGeom prst="rect">
            <a:avLst/>
          </a:prstGeom>
          <a:noFill/>
          <a:ln>
            <a:noFill/>
          </a:ln>
        </p:spPr>
      </p:pic>
      <p:sp>
        <p:nvSpPr>
          <p:cNvPr id="10" name="Google Shape;255;p25">
            <a:extLst>
              <a:ext uri="{FF2B5EF4-FFF2-40B4-BE49-F238E27FC236}">
                <a16:creationId xmlns:a16="http://schemas.microsoft.com/office/drawing/2014/main" id="{5C14CE4A-6B03-4B4F-8C93-07CA2FA38A50}"/>
              </a:ext>
            </a:extLst>
          </p:cNvPr>
          <p:cNvSpPr txBox="1">
            <a:spLocks/>
          </p:cNvSpPr>
          <p:nvPr/>
        </p:nvSpPr>
        <p:spPr>
          <a:xfrm>
            <a:off x="4572000" y="1580679"/>
            <a:ext cx="4572000" cy="2910277"/>
          </a:xfrm>
          <a:prstGeom prst="rect">
            <a:avLst/>
          </a:prstGeom>
          <a:noFill/>
          <a:ln>
            <a:noFill/>
          </a:ln>
        </p:spPr>
        <p:txBody>
          <a:bodyPr spcFirstLastPara="1" vert="horz" wrap="square" lIns="91425" tIns="45700" rIns="91425" bIns="45700" rtlCol="0" anchor="t" anchorCtr="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10000"/>
              </a:lnSpc>
              <a:spcBef>
                <a:spcPts val="0"/>
              </a:spcBef>
              <a:buClr>
                <a:schemeClr val="accent1"/>
              </a:buClr>
              <a:buSzPts val="2800"/>
              <a:buFont typeface="Arial" panose="020B0604020202020204" pitchFamily="34" charset="0"/>
              <a:buNone/>
            </a:pPr>
            <a:r>
              <a:rPr lang="en-US" sz="2000" b="1" dirty="0">
                <a:solidFill>
                  <a:srgbClr val="009193"/>
                </a:solidFill>
                <a:latin typeface="+mj-lt"/>
                <a:ea typeface="Calibri"/>
                <a:cs typeface="Calibri"/>
                <a:sym typeface="Calibri"/>
              </a:rPr>
              <a:t>Career Awareness</a:t>
            </a:r>
            <a:endParaRPr lang="en-US" sz="2000" b="1" dirty="0">
              <a:solidFill>
                <a:srgbClr val="009193"/>
              </a:solidFill>
              <a:latin typeface="+mj-lt"/>
            </a:endParaRPr>
          </a:p>
          <a:p>
            <a:pPr marL="0" indent="0">
              <a:lnSpc>
                <a:spcPct val="110000"/>
              </a:lnSpc>
              <a:spcBef>
                <a:spcPts val="1000"/>
              </a:spcBef>
              <a:buClr>
                <a:srgbClr val="0070C0"/>
              </a:buClr>
              <a:buSzPts val="2800"/>
              <a:buFont typeface="Arial" panose="020B0604020202020204" pitchFamily="34" charset="0"/>
              <a:buNone/>
            </a:pPr>
            <a:r>
              <a:rPr lang="en-US" sz="2000" b="1" dirty="0">
                <a:solidFill>
                  <a:srgbClr val="E33A1B"/>
                </a:solidFill>
                <a:latin typeface="+mj-lt"/>
                <a:ea typeface="Calibri"/>
                <a:cs typeface="Calibri"/>
                <a:sym typeface="Calibri"/>
              </a:rPr>
              <a:t>Career Exploration &amp; Self-Discovery</a:t>
            </a:r>
          </a:p>
          <a:p>
            <a:pPr marL="0" indent="0">
              <a:lnSpc>
                <a:spcPct val="110000"/>
              </a:lnSpc>
              <a:spcBef>
                <a:spcPts val="1000"/>
              </a:spcBef>
              <a:buClr>
                <a:srgbClr val="0070C0"/>
              </a:buClr>
              <a:buSzPts val="2800"/>
              <a:buFont typeface="Arial" panose="020B0604020202020204" pitchFamily="34" charset="0"/>
              <a:buNone/>
            </a:pPr>
            <a:r>
              <a:rPr lang="en-US" sz="2000" b="1" dirty="0">
                <a:solidFill>
                  <a:srgbClr val="7ACB23"/>
                </a:solidFill>
                <a:latin typeface="+mj-lt"/>
              </a:rPr>
              <a:t>Career Management</a:t>
            </a:r>
          </a:p>
          <a:p>
            <a:pPr marL="0" indent="0">
              <a:lnSpc>
                <a:spcPct val="110000"/>
              </a:lnSpc>
              <a:spcBef>
                <a:spcPts val="1000"/>
              </a:spcBef>
              <a:buClr>
                <a:srgbClr val="C00000"/>
              </a:buClr>
              <a:buSzPts val="2800"/>
              <a:buFont typeface="Arial" panose="020B0604020202020204" pitchFamily="34" charset="0"/>
              <a:buNone/>
            </a:pPr>
            <a:r>
              <a:rPr lang="en-US" sz="2000" b="1" dirty="0">
                <a:latin typeface="+mj-lt"/>
                <a:ea typeface="Calibri"/>
                <a:cs typeface="Calibri"/>
                <a:sym typeface="Calibri"/>
              </a:rPr>
              <a:t>Career Preparation &amp; Immersion</a:t>
            </a:r>
          </a:p>
          <a:p>
            <a:pPr marL="0" indent="0">
              <a:lnSpc>
                <a:spcPct val="110000"/>
              </a:lnSpc>
              <a:spcBef>
                <a:spcPts val="1000"/>
              </a:spcBef>
              <a:buClr>
                <a:srgbClr val="C00000"/>
              </a:buClr>
              <a:buSzPts val="2800"/>
              <a:buFont typeface="Arial" panose="020B0604020202020204" pitchFamily="34" charset="0"/>
              <a:buNone/>
            </a:pPr>
            <a:r>
              <a:rPr lang="en-US" sz="800" dirty="0">
                <a:latin typeface="+mj-lt"/>
                <a:cs typeface="Calibri"/>
                <a:sym typeface="Calibri"/>
              </a:rPr>
              <a:t> </a:t>
            </a:r>
            <a:endParaRPr lang="en-US" sz="800" dirty="0">
              <a:latin typeface="+mj-lt"/>
            </a:endParaRPr>
          </a:p>
          <a:p>
            <a:pPr marL="0" indent="0">
              <a:lnSpc>
                <a:spcPct val="110000"/>
              </a:lnSpc>
              <a:spcBef>
                <a:spcPts val="1000"/>
              </a:spcBef>
              <a:buClr>
                <a:schemeClr val="dk1"/>
              </a:buClr>
              <a:buSzPts val="2800"/>
              <a:buFont typeface="Arial" panose="020B0604020202020204" pitchFamily="34" charset="0"/>
              <a:buNone/>
            </a:pPr>
            <a:r>
              <a:rPr lang="en-US" sz="2000" i="1" dirty="0">
                <a:latin typeface="+mj-lt"/>
                <a:ea typeface="Calibri"/>
                <a:cs typeface="Calibri"/>
                <a:sym typeface="Calibri"/>
              </a:rPr>
              <a:t>Let’s unpack each stage, one-at-a-time….</a:t>
            </a:r>
            <a:endParaRPr lang="en-US" sz="2000" i="1" dirty="0">
              <a:latin typeface="+mj-lt"/>
            </a:endParaRPr>
          </a:p>
          <a:p>
            <a:pPr marL="228600" indent="-50800">
              <a:lnSpc>
                <a:spcPct val="110000"/>
              </a:lnSpc>
              <a:spcBef>
                <a:spcPts val="1000"/>
              </a:spcBef>
              <a:buClr>
                <a:schemeClr val="dk1"/>
              </a:buClr>
              <a:buSzPts val="2800"/>
              <a:buFont typeface="Arial" panose="020B0604020202020204" pitchFamily="34" charset="0"/>
              <a:buNone/>
            </a:pPr>
            <a:endParaRPr lang="en-US" sz="2000" dirty="0">
              <a:latin typeface="+mj-lt"/>
            </a:endParaRPr>
          </a:p>
        </p:txBody>
      </p:sp>
    </p:spTree>
    <p:extLst>
      <p:ext uri="{BB962C8B-B14F-4D97-AF65-F5344CB8AC3E}">
        <p14:creationId xmlns:p14="http://schemas.microsoft.com/office/powerpoint/2010/main" val="741418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p:tgtEl>
                                          <p:spTgt spid="10">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 calcmode="lin" valueType="num">
                                      <p:cBhvr additive="base">
                                        <p:cTn id="12" dur="500"/>
                                        <p:tgtEl>
                                          <p:spTgt spid="10">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 calcmode="lin" valueType="num">
                                      <p:cBhvr additive="base">
                                        <p:cTn id="17" dur="500"/>
                                        <p:tgtEl>
                                          <p:spTgt spid="10">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 calcmode="lin" valueType="num">
                                      <p:cBhvr additive="base">
                                        <p:cTn id="22" dur="500"/>
                                        <p:tgtEl>
                                          <p:spTgt spid="10">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 calcmode="lin" valueType="num">
                                      <p:cBhvr additive="base">
                                        <p:cTn id="27" dur="500"/>
                                        <p:tgtEl>
                                          <p:spTgt spid="10">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 calcmode="lin" valueType="num">
                                      <p:cBhvr additive="base">
                                        <p:cTn id="32" dur="500"/>
                                        <p:tgtEl>
                                          <p:spTgt spid="10">
                                            <p:txEl>
                                              <p:pRg st="5" end="5"/>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FC856-AD42-3748-BECC-C5DEA8ABB2C3}"/>
              </a:ext>
            </a:extLst>
          </p:cNvPr>
          <p:cNvSpPr>
            <a:spLocks noGrp="1"/>
          </p:cNvSpPr>
          <p:nvPr>
            <p:ph type="title"/>
          </p:nvPr>
        </p:nvSpPr>
        <p:spPr>
          <a:xfrm>
            <a:off x="994186" y="1189336"/>
            <a:ext cx="7144226" cy="2068214"/>
          </a:xfrm>
        </p:spPr>
        <p:txBody>
          <a:bodyPr>
            <a:normAutofit/>
          </a:bodyPr>
          <a:lstStyle/>
          <a:p>
            <a:pPr algn="ctr">
              <a:lnSpc>
                <a:spcPct val="100000"/>
              </a:lnSpc>
            </a:pPr>
            <a:r>
              <a:rPr lang="en-US" sz="4500" dirty="0">
                <a:solidFill>
                  <a:schemeClr val="bg1">
                    <a:lumMod val="50000"/>
                  </a:schemeClr>
                </a:solidFill>
              </a:rPr>
              <a:t>CAREER CLUSTERS:</a:t>
            </a:r>
            <a:br>
              <a:rPr lang="en-US" sz="4500" dirty="0">
                <a:solidFill>
                  <a:schemeClr val="bg1">
                    <a:lumMod val="50000"/>
                  </a:schemeClr>
                </a:solidFill>
              </a:rPr>
            </a:br>
            <a:r>
              <a:rPr lang="en-US" sz="4500" b="1" i="1" dirty="0">
                <a:solidFill>
                  <a:srgbClr val="009193"/>
                </a:solidFill>
              </a:rPr>
              <a:t>WHAT</a:t>
            </a:r>
            <a:r>
              <a:rPr lang="en-US" sz="4500" i="1" dirty="0">
                <a:solidFill>
                  <a:schemeClr val="bg1">
                    <a:lumMod val="50000"/>
                  </a:schemeClr>
                </a:solidFill>
              </a:rPr>
              <a:t> Work You Do</a:t>
            </a:r>
          </a:p>
        </p:txBody>
      </p:sp>
      <p:pic>
        <p:nvPicPr>
          <p:cNvPr id="6" name="Picture 5">
            <a:extLst>
              <a:ext uri="{FF2B5EF4-FFF2-40B4-BE49-F238E27FC236}">
                <a16:creationId xmlns:a16="http://schemas.microsoft.com/office/drawing/2014/main" id="{7511D5B2-4A7E-4357-B3C4-46C45D9CD00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376"/>
          <a:stretch/>
        </p:blipFill>
        <p:spPr>
          <a:xfrm>
            <a:off x="7682556" y="4248150"/>
            <a:ext cx="947570" cy="425440"/>
          </a:xfrm>
          <a:prstGeom prst="rect">
            <a:avLst/>
          </a:prstGeom>
          <a:noFill/>
          <a:ln>
            <a:noFill/>
          </a:ln>
        </p:spPr>
      </p:pic>
    </p:spTree>
    <p:extLst>
      <p:ext uri="{BB962C8B-B14F-4D97-AF65-F5344CB8AC3E}">
        <p14:creationId xmlns:p14="http://schemas.microsoft.com/office/powerpoint/2010/main" val="3094557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912E0-1064-48FA-82A4-103190A8CAE9}"/>
              </a:ext>
            </a:extLst>
          </p:cNvPr>
          <p:cNvSpPr>
            <a:spLocks noGrp="1"/>
          </p:cNvSpPr>
          <p:nvPr>
            <p:ph type="title"/>
          </p:nvPr>
        </p:nvSpPr>
        <p:spPr/>
        <p:txBody>
          <a:bodyPr/>
          <a:lstStyle/>
          <a:p>
            <a:r>
              <a:rPr lang="en-US" sz="3600" dirty="0">
                <a:solidFill>
                  <a:srgbClr val="009193"/>
                </a:solidFill>
              </a:rPr>
              <a:t>CAREER CLUSTERS</a:t>
            </a:r>
            <a:endParaRPr lang="en-US" dirty="0">
              <a:solidFill>
                <a:srgbClr val="009193"/>
              </a:solidFill>
            </a:endParaRPr>
          </a:p>
        </p:txBody>
      </p:sp>
      <p:sp>
        <p:nvSpPr>
          <p:cNvPr id="3" name="Content Placeholder 2">
            <a:extLst>
              <a:ext uri="{FF2B5EF4-FFF2-40B4-BE49-F238E27FC236}">
                <a16:creationId xmlns:a16="http://schemas.microsoft.com/office/drawing/2014/main" id="{9EA68839-4968-4042-8BE4-074A228F6CA3}"/>
              </a:ext>
            </a:extLst>
          </p:cNvPr>
          <p:cNvSpPr>
            <a:spLocks noGrp="1"/>
          </p:cNvSpPr>
          <p:nvPr>
            <p:ph idx="1"/>
          </p:nvPr>
        </p:nvSpPr>
        <p:spPr>
          <a:xfrm>
            <a:off x="628650" y="1369219"/>
            <a:ext cx="3943350" cy="3263504"/>
          </a:xfrm>
        </p:spPr>
        <p:txBody>
          <a:bodyPr>
            <a:normAutofit/>
          </a:bodyPr>
          <a:lstStyle/>
          <a:p>
            <a:pPr marL="0" indent="0" rtl="0">
              <a:spcBef>
                <a:spcPts val="0"/>
              </a:spcBef>
              <a:spcAft>
                <a:spcPts val="0"/>
              </a:spcAft>
              <a:buNone/>
            </a:pPr>
            <a:r>
              <a:rPr lang="en-US" sz="1800" b="0" i="0" u="none" strike="noStrike" dirty="0">
                <a:solidFill>
                  <a:srgbClr val="000000"/>
                </a:solidFill>
                <a:effectLst/>
                <a:latin typeface="+mj-lt"/>
              </a:rPr>
              <a:t>Types of work or jobs have been identified in a different model called the Career Clusters (see the graphic above). This model focuses on how types of jobs are organized. These Clusters are not the same as the Industry Sectors. They are two different ways of looking at the world – one by the </a:t>
            </a:r>
            <a:r>
              <a:rPr lang="en-US" sz="1800" b="0" i="0" u="none" strike="noStrike" dirty="0" err="1">
                <a:solidFill>
                  <a:srgbClr val="000000"/>
                </a:solidFill>
                <a:effectLst/>
                <a:latin typeface="+mj-lt"/>
              </a:rPr>
              <a:t>the</a:t>
            </a:r>
            <a:r>
              <a:rPr lang="en-US" sz="1800" b="0" i="0" u="none" strike="noStrike" dirty="0">
                <a:solidFill>
                  <a:srgbClr val="000000"/>
                </a:solidFill>
                <a:effectLst/>
                <a:latin typeface="+mj-lt"/>
              </a:rPr>
              <a:t> work that you do and one by the context in which you do that work.</a:t>
            </a:r>
            <a:br>
              <a:rPr lang="en-US" sz="1800" dirty="0">
                <a:latin typeface="+mj-lt"/>
              </a:rPr>
            </a:br>
            <a:endParaRPr lang="en-US" sz="1800" dirty="0">
              <a:latin typeface="+mj-lt"/>
            </a:endParaRPr>
          </a:p>
        </p:txBody>
      </p:sp>
      <p:pic>
        <p:nvPicPr>
          <p:cNvPr id="4" name="Picture 3">
            <a:extLst>
              <a:ext uri="{FF2B5EF4-FFF2-40B4-BE49-F238E27FC236}">
                <a16:creationId xmlns:a16="http://schemas.microsoft.com/office/drawing/2014/main" id="{088FFB8C-F406-49EF-93BB-1EC96AC9579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3376"/>
          <a:stretch/>
        </p:blipFill>
        <p:spPr>
          <a:xfrm>
            <a:off x="7682556" y="4248150"/>
            <a:ext cx="947570" cy="425440"/>
          </a:xfrm>
          <a:prstGeom prst="rect">
            <a:avLst/>
          </a:prstGeom>
          <a:noFill/>
          <a:ln>
            <a:noFill/>
          </a:ln>
        </p:spPr>
      </p:pic>
      <p:pic>
        <p:nvPicPr>
          <p:cNvPr id="1026" name="Picture 2" descr="A screenshot of a cell phone&#10;&#10;Description automatically generated">
            <a:extLst>
              <a:ext uri="{FF2B5EF4-FFF2-40B4-BE49-F238E27FC236}">
                <a16:creationId xmlns:a16="http://schemas.microsoft.com/office/drawing/2014/main" id="{CD2D3650-6223-4104-84BE-7A157128A4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6789" y="1119187"/>
            <a:ext cx="3693337" cy="290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4650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74A5C-A800-4D80-933F-C815821AF589}"/>
              </a:ext>
            </a:extLst>
          </p:cNvPr>
          <p:cNvSpPr>
            <a:spLocks noGrp="1"/>
          </p:cNvSpPr>
          <p:nvPr>
            <p:ph type="title"/>
          </p:nvPr>
        </p:nvSpPr>
        <p:spPr>
          <a:xfrm>
            <a:off x="628650" y="273844"/>
            <a:ext cx="7886700" cy="850106"/>
          </a:xfrm>
        </p:spPr>
        <p:txBody>
          <a:bodyPr/>
          <a:lstStyle/>
          <a:p>
            <a:r>
              <a:rPr lang="en-US" dirty="0">
                <a:solidFill>
                  <a:srgbClr val="009193"/>
                </a:solidFill>
              </a:rPr>
              <a:t>16 CAREER CLUSTERS</a:t>
            </a:r>
          </a:p>
        </p:txBody>
      </p:sp>
      <p:pic>
        <p:nvPicPr>
          <p:cNvPr id="5" name="Picture 4">
            <a:extLst>
              <a:ext uri="{FF2B5EF4-FFF2-40B4-BE49-F238E27FC236}">
                <a16:creationId xmlns:a16="http://schemas.microsoft.com/office/drawing/2014/main" id="{9E87885F-6E3E-402E-B5BF-73E8E96B041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376"/>
          <a:stretch/>
        </p:blipFill>
        <p:spPr>
          <a:xfrm>
            <a:off x="7682556" y="4248150"/>
            <a:ext cx="947570" cy="425440"/>
          </a:xfrm>
          <a:prstGeom prst="rect">
            <a:avLst/>
          </a:prstGeom>
          <a:noFill/>
          <a:ln>
            <a:noFill/>
          </a:ln>
        </p:spPr>
      </p:pic>
      <p:sp>
        <p:nvSpPr>
          <p:cNvPr id="13" name="Content Placeholder 12">
            <a:extLst>
              <a:ext uri="{FF2B5EF4-FFF2-40B4-BE49-F238E27FC236}">
                <a16:creationId xmlns:a16="http://schemas.microsoft.com/office/drawing/2014/main" id="{4CEDB4A1-397F-4664-98F3-CDE58DB96536}"/>
              </a:ext>
            </a:extLst>
          </p:cNvPr>
          <p:cNvSpPr>
            <a:spLocks noGrp="1"/>
          </p:cNvSpPr>
          <p:nvPr>
            <p:ph idx="1"/>
          </p:nvPr>
        </p:nvSpPr>
        <p:spPr>
          <a:xfrm>
            <a:off x="4133850" y="1147601"/>
            <a:ext cx="3943350" cy="1050131"/>
          </a:xfrm>
        </p:spPr>
        <p:txBody>
          <a:bodyPr>
            <a:normAutofit fontScale="77500" lnSpcReduction="20000"/>
          </a:bodyPr>
          <a:lstStyle/>
          <a:p>
            <a:pPr marL="0" indent="0" rtl="0">
              <a:spcBef>
                <a:spcPts val="0"/>
              </a:spcBef>
              <a:spcAft>
                <a:spcPts val="0"/>
              </a:spcAft>
              <a:buNone/>
            </a:pPr>
            <a:r>
              <a:rPr lang="en-US" sz="1800" b="0" i="0" u="none" strike="noStrike" dirty="0">
                <a:solidFill>
                  <a:srgbClr val="000000"/>
                </a:solidFill>
                <a:effectLst/>
                <a:latin typeface="+mj-lt"/>
              </a:rPr>
              <a:t>(1) The production, processing, marketing, distribution, financing, and development of agricultural commodities and resources including food, fiber, wood products, natural resources, horticulture, and other plant and animal products/resources.</a:t>
            </a:r>
            <a:endParaRPr lang="en-US" b="0" dirty="0">
              <a:effectLst/>
              <a:latin typeface="+mj-lt"/>
            </a:endParaRPr>
          </a:p>
        </p:txBody>
      </p:sp>
      <p:pic>
        <p:nvPicPr>
          <p:cNvPr id="2050" name="Picture 2" descr="A picture containing food&#10;&#10;Description automatically generated">
            <a:extLst>
              <a:ext uri="{FF2B5EF4-FFF2-40B4-BE49-F238E27FC236}">
                <a16:creationId xmlns:a16="http://schemas.microsoft.com/office/drawing/2014/main" id="{74593FE0-B1F6-408D-AC05-817A015EAF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099734"/>
            <a:ext cx="30099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A close up of a sign&#10;&#10;Description automatically generated">
            <a:extLst>
              <a:ext uri="{FF2B5EF4-FFF2-40B4-BE49-F238E27FC236}">
                <a16:creationId xmlns:a16="http://schemas.microsoft.com/office/drawing/2014/main" id="{D0DBCC48-0FD3-4296-A306-17F9C3C0A6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229388"/>
            <a:ext cx="2647950" cy="11620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 picture containing table, food, man&#10;&#10;Description automatically generated">
            <a:extLst>
              <a:ext uri="{FF2B5EF4-FFF2-40B4-BE49-F238E27FC236}">
                <a16:creationId xmlns:a16="http://schemas.microsoft.com/office/drawing/2014/main" id="{EAE23C25-6B33-4397-A941-4CF6895A13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3530492"/>
            <a:ext cx="2695575" cy="1028700"/>
          </a:xfrm>
          <a:prstGeom prst="rect">
            <a:avLst/>
          </a:prstGeom>
          <a:noFill/>
          <a:extLst>
            <a:ext uri="{909E8E84-426E-40DD-AFC4-6F175D3DCCD1}">
              <a14:hiddenFill xmlns:a14="http://schemas.microsoft.com/office/drawing/2010/main">
                <a:solidFill>
                  <a:srgbClr val="FFFFFF"/>
                </a:solidFill>
              </a14:hiddenFill>
            </a:ext>
          </a:extLst>
        </p:spPr>
      </p:pic>
      <p:sp>
        <p:nvSpPr>
          <p:cNvPr id="17" name="Content Placeholder 12">
            <a:extLst>
              <a:ext uri="{FF2B5EF4-FFF2-40B4-BE49-F238E27FC236}">
                <a16:creationId xmlns:a16="http://schemas.microsoft.com/office/drawing/2014/main" id="{24D87436-4419-4C61-B3AC-077AE84D149B}"/>
              </a:ext>
            </a:extLst>
          </p:cNvPr>
          <p:cNvSpPr txBox="1">
            <a:spLocks/>
          </p:cNvSpPr>
          <p:nvPr/>
        </p:nvSpPr>
        <p:spPr>
          <a:xfrm>
            <a:off x="4133850" y="2477239"/>
            <a:ext cx="3943350" cy="105013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rtl="0">
              <a:spcBef>
                <a:spcPts val="0"/>
              </a:spcBef>
              <a:spcAft>
                <a:spcPts val="0"/>
              </a:spcAft>
              <a:buNone/>
            </a:pPr>
            <a:r>
              <a:rPr lang="en-US" sz="1400" b="0" i="0" u="none" strike="noStrike" dirty="0">
                <a:solidFill>
                  <a:srgbClr val="000000"/>
                </a:solidFill>
                <a:effectLst/>
                <a:latin typeface="+mj-lt"/>
              </a:rPr>
              <a:t>(2) Careers in designing, planning, managing, building and maintaining the built environment.</a:t>
            </a:r>
            <a:endParaRPr lang="en-US" sz="1100" b="0" dirty="0">
              <a:effectLst/>
              <a:latin typeface="+mj-lt"/>
            </a:endParaRPr>
          </a:p>
        </p:txBody>
      </p:sp>
      <p:sp>
        <p:nvSpPr>
          <p:cNvPr id="18" name="Content Placeholder 12">
            <a:extLst>
              <a:ext uri="{FF2B5EF4-FFF2-40B4-BE49-F238E27FC236}">
                <a16:creationId xmlns:a16="http://schemas.microsoft.com/office/drawing/2014/main" id="{A745A695-BEF0-4EEB-8066-1EBC1872E8BC}"/>
              </a:ext>
            </a:extLst>
          </p:cNvPr>
          <p:cNvSpPr txBox="1">
            <a:spLocks/>
          </p:cNvSpPr>
          <p:nvPr/>
        </p:nvSpPr>
        <p:spPr>
          <a:xfrm>
            <a:off x="4133850" y="3562284"/>
            <a:ext cx="3943350" cy="96511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rtl="0">
              <a:spcBef>
                <a:spcPts val="0"/>
              </a:spcBef>
              <a:spcAft>
                <a:spcPts val="0"/>
              </a:spcAft>
              <a:buNone/>
            </a:pPr>
            <a:r>
              <a:rPr lang="en-US" sz="1400" b="0" i="0" u="none" strike="noStrike" dirty="0">
                <a:solidFill>
                  <a:srgbClr val="000000"/>
                </a:solidFill>
                <a:effectLst/>
                <a:latin typeface="+mj-lt"/>
              </a:rPr>
              <a:t>(3) Designing, producing, exhibiting, performing, writing, and publishing multimedia content including visual and performing arts and design, journalism, and entertainment services.</a:t>
            </a:r>
            <a:endParaRPr lang="en-US" sz="1000" b="0" dirty="0">
              <a:effectLst/>
              <a:latin typeface="+mj-lt"/>
            </a:endParaRPr>
          </a:p>
        </p:txBody>
      </p:sp>
    </p:spTree>
    <p:extLst>
      <p:ext uri="{BB962C8B-B14F-4D97-AF65-F5344CB8AC3E}">
        <p14:creationId xmlns:p14="http://schemas.microsoft.com/office/powerpoint/2010/main" val="3125154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A picture containing drawing&#10;&#10;Description automatically generated">
            <a:extLst>
              <a:ext uri="{FF2B5EF4-FFF2-40B4-BE49-F238E27FC236}">
                <a16:creationId xmlns:a16="http://schemas.microsoft.com/office/drawing/2014/main" id="{AC673088-A16A-4072-B540-F0FF06D5A5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3950" y="3472265"/>
            <a:ext cx="20574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A close up of a device&#10;&#10;Description automatically generated">
            <a:extLst>
              <a:ext uri="{FF2B5EF4-FFF2-40B4-BE49-F238E27FC236}">
                <a16:creationId xmlns:a16="http://schemas.microsoft.com/office/drawing/2014/main" id="{A51F1770-6A53-4ED2-A56F-5A288EEB8A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315113"/>
            <a:ext cx="2333625" cy="9906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A close up of a logo&#10;&#10;Description automatically generated">
            <a:extLst>
              <a:ext uri="{FF2B5EF4-FFF2-40B4-BE49-F238E27FC236}">
                <a16:creationId xmlns:a16="http://schemas.microsoft.com/office/drawing/2014/main" id="{942A677A-3706-481B-BB33-657349C245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042584"/>
            <a:ext cx="2943225" cy="1104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C074A5C-A800-4D80-933F-C815821AF589}"/>
              </a:ext>
            </a:extLst>
          </p:cNvPr>
          <p:cNvSpPr>
            <a:spLocks noGrp="1"/>
          </p:cNvSpPr>
          <p:nvPr>
            <p:ph type="title"/>
          </p:nvPr>
        </p:nvSpPr>
        <p:spPr>
          <a:xfrm>
            <a:off x="628650" y="273844"/>
            <a:ext cx="7886700" cy="850106"/>
          </a:xfrm>
        </p:spPr>
        <p:txBody>
          <a:bodyPr/>
          <a:lstStyle/>
          <a:p>
            <a:r>
              <a:rPr lang="en-US" dirty="0">
                <a:solidFill>
                  <a:srgbClr val="009193"/>
                </a:solidFill>
              </a:rPr>
              <a:t>16 CAREER CLUSTERS, CONT’D</a:t>
            </a:r>
          </a:p>
        </p:txBody>
      </p:sp>
      <p:pic>
        <p:nvPicPr>
          <p:cNvPr id="5" name="Picture 4">
            <a:extLst>
              <a:ext uri="{FF2B5EF4-FFF2-40B4-BE49-F238E27FC236}">
                <a16:creationId xmlns:a16="http://schemas.microsoft.com/office/drawing/2014/main" id="{9E87885F-6E3E-402E-B5BF-73E8E96B041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3376"/>
          <a:stretch/>
        </p:blipFill>
        <p:spPr>
          <a:xfrm>
            <a:off x="7682556" y="4248150"/>
            <a:ext cx="947570" cy="425440"/>
          </a:xfrm>
          <a:prstGeom prst="rect">
            <a:avLst/>
          </a:prstGeom>
          <a:noFill/>
          <a:ln>
            <a:noFill/>
          </a:ln>
        </p:spPr>
      </p:pic>
      <p:sp>
        <p:nvSpPr>
          <p:cNvPr id="13" name="Content Placeholder 12">
            <a:extLst>
              <a:ext uri="{FF2B5EF4-FFF2-40B4-BE49-F238E27FC236}">
                <a16:creationId xmlns:a16="http://schemas.microsoft.com/office/drawing/2014/main" id="{4CEDB4A1-397F-4664-98F3-CDE58DB96536}"/>
              </a:ext>
            </a:extLst>
          </p:cNvPr>
          <p:cNvSpPr>
            <a:spLocks noGrp="1"/>
          </p:cNvSpPr>
          <p:nvPr>
            <p:ph idx="1"/>
          </p:nvPr>
        </p:nvSpPr>
        <p:spPr>
          <a:xfrm>
            <a:off x="4133850" y="1147601"/>
            <a:ext cx="3943350" cy="1050131"/>
          </a:xfrm>
        </p:spPr>
        <p:txBody>
          <a:bodyPr>
            <a:normAutofit fontScale="77500" lnSpcReduction="20000"/>
          </a:bodyPr>
          <a:lstStyle/>
          <a:p>
            <a:pPr marL="0" indent="0" rtl="0">
              <a:spcBef>
                <a:spcPts val="0"/>
              </a:spcBef>
              <a:spcAft>
                <a:spcPts val="0"/>
              </a:spcAft>
              <a:buNone/>
            </a:pPr>
            <a:r>
              <a:rPr lang="en-US" sz="1800" b="0" i="0" u="none" strike="noStrike" dirty="0">
                <a:solidFill>
                  <a:srgbClr val="000000"/>
                </a:solidFill>
                <a:effectLst/>
                <a:latin typeface="+mj-lt"/>
              </a:rPr>
              <a:t>(4) Planning, organizing, directing and evaluating business functions essential to efficient and productive business operations. Business Management and Administration career opportunities are available in every sector of the economy.</a:t>
            </a:r>
            <a:endParaRPr lang="en-US" sz="1400" b="0" dirty="0">
              <a:effectLst/>
              <a:latin typeface="+mj-lt"/>
            </a:endParaRPr>
          </a:p>
        </p:txBody>
      </p:sp>
      <p:sp>
        <p:nvSpPr>
          <p:cNvPr id="17" name="Content Placeholder 12">
            <a:extLst>
              <a:ext uri="{FF2B5EF4-FFF2-40B4-BE49-F238E27FC236}">
                <a16:creationId xmlns:a16="http://schemas.microsoft.com/office/drawing/2014/main" id="{24D87436-4419-4C61-B3AC-077AE84D149B}"/>
              </a:ext>
            </a:extLst>
          </p:cNvPr>
          <p:cNvSpPr txBox="1">
            <a:spLocks/>
          </p:cNvSpPr>
          <p:nvPr/>
        </p:nvSpPr>
        <p:spPr>
          <a:xfrm>
            <a:off x="4133850" y="2477239"/>
            <a:ext cx="3943350" cy="105013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rtl="0">
              <a:spcBef>
                <a:spcPts val="0"/>
              </a:spcBef>
              <a:spcAft>
                <a:spcPts val="0"/>
              </a:spcAft>
              <a:buNone/>
            </a:pPr>
            <a:r>
              <a:rPr lang="en-US" sz="1400" b="0" i="0" u="none" strike="noStrike" dirty="0">
                <a:solidFill>
                  <a:srgbClr val="000000"/>
                </a:solidFill>
                <a:effectLst/>
                <a:latin typeface="+mj-lt"/>
              </a:rPr>
              <a:t>(5) Planning, managing and providing education and training services, and related learning support services.</a:t>
            </a:r>
            <a:endParaRPr lang="en-US" sz="1000" b="0" dirty="0">
              <a:effectLst/>
              <a:latin typeface="+mj-lt"/>
            </a:endParaRPr>
          </a:p>
        </p:txBody>
      </p:sp>
      <p:sp>
        <p:nvSpPr>
          <p:cNvPr id="18" name="Content Placeholder 12">
            <a:extLst>
              <a:ext uri="{FF2B5EF4-FFF2-40B4-BE49-F238E27FC236}">
                <a16:creationId xmlns:a16="http://schemas.microsoft.com/office/drawing/2014/main" id="{A745A695-BEF0-4EEB-8066-1EBC1872E8BC}"/>
              </a:ext>
            </a:extLst>
          </p:cNvPr>
          <p:cNvSpPr txBox="1">
            <a:spLocks/>
          </p:cNvSpPr>
          <p:nvPr/>
        </p:nvSpPr>
        <p:spPr>
          <a:xfrm>
            <a:off x="4133850" y="3561207"/>
            <a:ext cx="3943350" cy="96511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rtl="0">
              <a:spcBef>
                <a:spcPts val="0"/>
              </a:spcBef>
              <a:spcAft>
                <a:spcPts val="0"/>
              </a:spcAft>
              <a:buNone/>
            </a:pPr>
            <a:r>
              <a:rPr lang="en-US" sz="1400" b="0" i="0" u="none" strike="noStrike" dirty="0">
                <a:solidFill>
                  <a:srgbClr val="000000"/>
                </a:solidFill>
                <a:effectLst/>
                <a:latin typeface="+mj-lt"/>
              </a:rPr>
              <a:t>(6) Planning, services for financial and investment planning, banking, insurance, and business financial management.</a:t>
            </a:r>
            <a:endParaRPr lang="en-US" sz="800" b="0" dirty="0">
              <a:effectLst/>
              <a:latin typeface="+mj-lt"/>
            </a:endParaRPr>
          </a:p>
        </p:txBody>
      </p:sp>
    </p:spTree>
    <p:extLst>
      <p:ext uri="{BB962C8B-B14F-4D97-AF65-F5344CB8AC3E}">
        <p14:creationId xmlns:p14="http://schemas.microsoft.com/office/powerpoint/2010/main" val="3505585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A picture containing table&#10;&#10;Description automatically generated">
            <a:extLst>
              <a:ext uri="{FF2B5EF4-FFF2-40B4-BE49-F238E27FC236}">
                <a16:creationId xmlns:a16="http://schemas.microsoft.com/office/drawing/2014/main" id="{915F4913-9C24-49B9-AB12-7DAEEA6AD5C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172"/>
          <a:stretch/>
        </p:blipFill>
        <p:spPr bwMode="auto">
          <a:xfrm>
            <a:off x="1066800" y="3531567"/>
            <a:ext cx="2781300" cy="1032962"/>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A picture containing food&#10;&#10;Description automatically generated">
            <a:extLst>
              <a:ext uri="{FF2B5EF4-FFF2-40B4-BE49-F238E27FC236}">
                <a16:creationId xmlns:a16="http://schemas.microsoft.com/office/drawing/2014/main" id="{B98CECF3-4839-44A6-988B-9A033DE72E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215100"/>
            <a:ext cx="2590800" cy="119062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a:extLst>
              <a:ext uri="{FF2B5EF4-FFF2-40B4-BE49-F238E27FC236}">
                <a16:creationId xmlns:a16="http://schemas.microsoft.com/office/drawing/2014/main" id="{BAF4114F-4B19-47FF-A46F-3C1B6E4137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164149"/>
            <a:ext cx="2905125" cy="10096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C074A5C-A800-4D80-933F-C815821AF589}"/>
              </a:ext>
            </a:extLst>
          </p:cNvPr>
          <p:cNvSpPr>
            <a:spLocks noGrp="1"/>
          </p:cNvSpPr>
          <p:nvPr>
            <p:ph type="title"/>
          </p:nvPr>
        </p:nvSpPr>
        <p:spPr>
          <a:xfrm>
            <a:off x="628650" y="273844"/>
            <a:ext cx="7886700" cy="850106"/>
          </a:xfrm>
        </p:spPr>
        <p:txBody>
          <a:bodyPr/>
          <a:lstStyle/>
          <a:p>
            <a:r>
              <a:rPr lang="en-US" dirty="0">
                <a:solidFill>
                  <a:srgbClr val="009193"/>
                </a:solidFill>
              </a:rPr>
              <a:t>16 CAREER CLUSTERS, CONT’D</a:t>
            </a:r>
          </a:p>
        </p:txBody>
      </p:sp>
      <p:pic>
        <p:nvPicPr>
          <p:cNvPr id="5" name="Picture 4">
            <a:extLst>
              <a:ext uri="{FF2B5EF4-FFF2-40B4-BE49-F238E27FC236}">
                <a16:creationId xmlns:a16="http://schemas.microsoft.com/office/drawing/2014/main" id="{9E87885F-6E3E-402E-B5BF-73E8E96B041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3376"/>
          <a:stretch/>
        </p:blipFill>
        <p:spPr>
          <a:xfrm>
            <a:off x="7682556" y="4248150"/>
            <a:ext cx="947570" cy="425440"/>
          </a:xfrm>
          <a:prstGeom prst="rect">
            <a:avLst/>
          </a:prstGeom>
          <a:noFill/>
          <a:ln>
            <a:noFill/>
          </a:ln>
        </p:spPr>
      </p:pic>
      <p:sp>
        <p:nvSpPr>
          <p:cNvPr id="13" name="Content Placeholder 12">
            <a:extLst>
              <a:ext uri="{FF2B5EF4-FFF2-40B4-BE49-F238E27FC236}">
                <a16:creationId xmlns:a16="http://schemas.microsoft.com/office/drawing/2014/main" id="{4CEDB4A1-397F-4664-98F3-CDE58DB96536}"/>
              </a:ext>
            </a:extLst>
          </p:cNvPr>
          <p:cNvSpPr>
            <a:spLocks noGrp="1"/>
          </p:cNvSpPr>
          <p:nvPr>
            <p:ph idx="1"/>
          </p:nvPr>
        </p:nvSpPr>
        <p:spPr>
          <a:xfrm>
            <a:off x="4133850" y="1147601"/>
            <a:ext cx="3943350" cy="1050131"/>
          </a:xfrm>
        </p:spPr>
        <p:txBody>
          <a:bodyPr>
            <a:normAutofit lnSpcReduction="10000"/>
          </a:bodyPr>
          <a:lstStyle/>
          <a:p>
            <a:pPr marL="0" indent="0" rtl="0">
              <a:spcBef>
                <a:spcPts val="0"/>
              </a:spcBef>
              <a:spcAft>
                <a:spcPts val="0"/>
              </a:spcAft>
              <a:buNone/>
            </a:pPr>
            <a:r>
              <a:rPr lang="en-US" sz="1400" b="0" i="0" u="none" strike="noStrike" dirty="0">
                <a:solidFill>
                  <a:srgbClr val="000000"/>
                </a:solidFill>
                <a:effectLst/>
                <a:latin typeface="+mj-lt"/>
              </a:rPr>
              <a:t>(7) Executing governmental functions to include governance; national security; foreign service; planning; revenue and taxation; regulation; and management and administration at the local, state, and federal levels.</a:t>
            </a:r>
            <a:endParaRPr lang="en-US" sz="1100" b="0" dirty="0">
              <a:effectLst/>
              <a:latin typeface="+mj-lt"/>
            </a:endParaRPr>
          </a:p>
        </p:txBody>
      </p:sp>
      <p:sp>
        <p:nvSpPr>
          <p:cNvPr id="17" name="Content Placeholder 12">
            <a:extLst>
              <a:ext uri="{FF2B5EF4-FFF2-40B4-BE49-F238E27FC236}">
                <a16:creationId xmlns:a16="http://schemas.microsoft.com/office/drawing/2014/main" id="{24D87436-4419-4C61-B3AC-077AE84D149B}"/>
              </a:ext>
            </a:extLst>
          </p:cNvPr>
          <p:cNvSpPr txBox="1">
            <a:spLocks/>
          </p:cNvSpPr>
          <p:nvPr/>
        </p:nvSpPr>
        <p:spPr>
          <a:xfrm>
            <a:off x="4133850" y="2477239"/>
            <a:ext cx="3943350" cy="105013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rtl="0">
              <a:spcBef>
                <a:spcPts val="0"/>
              </a:spcBef>
              <a:spcAft>
                <a:spcPts val="0"/>
              </a:spcAft>
              <a:buNone/>
            </a:pPr>
            <a:r>
              <a:rPr lang="en-US" sz="1400" b="0" i="0" u="none" strike="noStrike" dirty="0">
                <a:solidFill>
                  <a:srgbClr val="000000"/>
                </a:solidFill>
                <a:effectLst/>
                <a:latin typeface="+mj-lt"/>
              </a:rPr>
              <a:t>(8) Planning, managing, and providing therapeutic services, diagnostic services, health informatics, support services, and biotechnology research and development.</a:t>
            </a:r>
            <a:endParaRPr lang="en-US" sz="800" b="0" dirty="0">
              <a:effectLst/>
              <a:latin typeface="+mj-lt"/>
            </a:endParaRPr>
          </a:p>
        </p:txBody>
      </p:sp>
      <p:sp>
        <p:nvSpPr>
          <p:cNvPr id="18" name="Content Placeholder 12">
            <a:extLst>
              <a:ext uri="{FF2B5EF4-FFF2-40B4-BE49-F238E27FC236}">
                <a16:creationId xmlns:a16="http://schemas.microsoft.com/office/drawing/2014/main" id="{A745A695-BEF0-4EEB-8066-1EBC1872E8BC}"/>
              </a:ext>
            </a:extLst>
          </p:cNvPr>
          <p:cNvSpPr txBox="1">
            <a:spLocks/>
          </p:cNvSpPr>
          <p:nvPr/>
        </p:nvSpPr>
        <p:spPr>
          <a:xfrm>
            <a:off x="4133850" y="3565490"/>
            <a:ext cx="3943350" cy="96511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rtl="0">
              <a:spcBef>
                <a:spcPts val="0"/>
              </a:spcBef>
              <a:spcAft>
                <a:spcPts val="0"/>
              </a:spcAft>
              <a:buNone/>
            </a:pPr>
            <a:r>
              <a:rPr lang="en-US" sz="1400" b="0" i="0" u="none" strike="noStrike" dirty="0">
                <a:solidFill>
                  <a:srgbClr val="000000"/>
                </a:solidFill>
                <a:effectLst/>
                <a:latin typeface="+mj-lt"/>
              </a:rPr>
              <a:t>(9) Management, marketing and operations of restaurants and other food services, lodging, attractions, recreation events, and travel related services.</a:t>
            </a:r>
            <a:endParaRPr lang="en-US" sz="800" b="0" dirty="0">
              <a:effectLst/>
              <a:latin typeface="+mj-lt"/>
            </a:endParaRPr>
          </a:p>
        </p:txBody>
      </p:sp>
    </p:spTree>
    <p:extLst>
      <p:ext uri="{BB962C8B-B14F-4D97-AF65-F5344CB8AC3E}">
        <p14:creationId xmlns:p14="http://schemas.microsoft.com/office/powerpoint/2010/main" val="4174925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A close up of a device&#10;&#10;Description automatically generated">
            <a:extLst>
              <a:ext uri="{FF2B5EF4-FFF2-40B4-BE49-F238E27FC236}">
                <a16:creationId xmlns:a16="http://schemas.microsoft.com/office/drawing/2014/main" id="{73F3C820-1FE1-4F80-B2BD-FEADC0A13E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459628"/>
            <a:ext cx="2505075" cy="1104901"/>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A close up of a sign&#10;&#10;Description automatically generated">
            <a:extLst>
              <a:ext uri="{FF2B5EF4-FFF2-40B4-BE49-F238E27FC236}">
                <a16:creationId xmlns:a16="http://schemas.microsoft.com/office/drawing/2014/main" id="{5F088E07-5DB7-4FBE-9F96-A3FF639A32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2289" y="2347818"/>
            <a:ext cx="2686050" cy="98107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A picture containing drawing&#10;&#10;Description automatically generated">
            <a:extLst>
              <a:ext uri="{FF2B5EF4-FFF2-40B4-BE49-F238E27FC236}">
                <a16:creationId xmlns:a16="http://schemas.microsoft.com/office/drawing/2014/main" id="{989B3AE2-073C-4DA8-AAB8-924EC21E08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117075"/>
            <a:ext cx="2609850" cy="11049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C074A5C-A800-4D80-933F-C815821AF589}"/>
              </a:ext>
            </a:extLst>
          </p:cNvPr>
          <p:cNvSpPr>
            <a:spLocks noGrp="1"/>
          </p:cNvSpPr>
          <p:nvPr>
            <p:ph type="title"/>
          </p:nvPr>
        </p:nvSpPr>
        <p:spPr>
          <a:xfrm>
            <a:off x="628650" y="273844"/>
            <a:ext cx="7886700" cy="850106"/>
          </a:xfrm>
        </p:spPr>
        <p:txBody>
          <a:bodyPr/>
          <a:lstStyle/>
          <a:p>
            <a:r>
              <a:rPr lang="en-US" dirty="0">
                <a:solidFill>
                  <a:srgbClr val="009193"/>
                </a:solidFill>
              </a:rPr>
              <a:t>16 CAREER CLUSTERS, CONT’D</a:t>
            </a:r>
          </a:p>
        </p:txBody>
      </p:sp>
      <p:pic>
        <p:nvPicPr>
          <p:cNvPr id="5" name="Picture 4">
            <a:extLst>
              <a:ext uri="{FF2B5EF4-FFF2-40B4-BE49-F238E27FC236}">
                <a16:creationId xmlns:a16="http://schemas.microsoft.com/office/drawing/2014/main" id="{9E87885F-6E3E-402E-B5BF-73E8E96B041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3376"/>
          <a:stretch/>
        </p:blipFill>
        <p:spPr>
          <a:xfrm>
            <a:off x="7682556" y="4248150"/>
            <a:ext cx="947570" cy="425440"/>
          </a:xfrm>
          <a:prstGeom prst="rect">
            <a:avLst/>
          </a:prstGeom>
          <a:noFill/>
          <a:ln>
            <a:noFill/>
          </a:ln>
        </p:spPr>
      </p:pic>
      <p:sp>
        <p:nvSpPr>
          <p:cNvPr id="13" name="Content Placeholder 12">
            <a:extLst>
              <a:ext uri="{FF2B5EF4-FFF2-40B4-BE49-F238E27FC236}">
                <a16:creationId xmlns:a16="http://schemas.microsoft.com/office/drawing/2014/main" id="{4CEDB4A1-397F-4664-98F3-CDE58DB96536}"/>
              </a:ext>
            </a:extLst>
          </p:cNvPr>
          <p:cNvSpPr>
            <a:spLocks noGrp="1"/>
          </p:cNvSpPr>
          <p:nvPr>
            <p:ph idx="1"/>
          </p:nvPr>
        </p:nvSpPr>
        <p:spPr>
          <a:xfrm>
            <a:off x="4133850" y="1147601"/>
            <a:ext cx="3943350" cy="1050131"/>
          </a:xfrm>
        </p:spPr>
        <p:txBody>
          <a:bodyPr>
            <a:normAutofit/>
          </a:bodyPr>
          <a:lstStyle/>
          <a:p>
            <a:pPr marL="0" indent="0" rtl="0">
              <a:spcBef>
                <a:spcPts val="0"/>
              </a:spcBef>
              <a:spcAft>
                <a:spcPts val="0"/>
              </a:spcAft>
              <a:buNone/>
            </a:pPr>
            <a:r>
              <a:rPr lang="en-US" sz="1400" b="0" i="0" u="none" strike="noStrike" dirty="0">
                <a:solidFill>
                  <a:srgbClr val="000000"/>
                </a:solidFill>
                <a:effectLst/>
                <a:latin typeface="+mj-lt"/>
              </a:rPr>
              <a:t>(10) Careers that relate to families and human needs. Some examples might be barbers, childcare workers, counselors, funeral service directors, and nail technicians.</a:t>
            </a:r>
            <a:endParaRPr lang="en-US" sz="700" b="0" dirty="0">
              <a:effectLst/>
              <a:latin typeface="+mj-lt"/>
            </a:endParaRPr>
          </a:p>
        </p:txBody>
      </p:sp>
      <p:sp>
        <p:nvSpPr>
          <p:cNvPr id="17" name="Content Placeholder 12">
            <a:extLst>
              <a:ext uri="{FF2B5EF4-FFF2-40B4-BE49-F238E27FC236}">
                <a16:creationId xmlns:a16="http://schemas.microsoft.com/office/drawing/2014/main" id="{24D87436-4419-4C61-B3AC-077AE84D149B}"/>
              </a:ext>
            </a:extLst>
          </p:cNvPr>
          <p:cNvSpPr txBox="1">
            <a:spLocks/>
          </p:cNvSpPr>
          <p:nvPr/>
        </p:nvSpPr>
        <p:spPr>
          <a:xfrm>
            <a:off x="4133850" y="2477239"/>
            <a:ext cx="3943350" cy="105013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rtl="0">
              <a:spcBef>
                <a:spcPts val="0"/>
              </a:spcBef>
              <a:spcAft>
                <a:spcPts val="0"/>
              </a:spcAft>
              <a:buNone/>
            </a:pPr>
            <a:r>
              <a:rPr lang="en-US" sz="1400" b="0" i="0" u="none" strike="noStrike" dirty="0">
                <a:solidFill>
                  <a:srgbClr val="000000"/>
                </a:solidFill>
                <a:effectLst/>
                <a:latin typeface="+mj-lt"/>
              </a:rPr>
              <a:t>(11) Design, development, support and management of hardware, software, multimedia, and systems integration services.</a:t>
            </a:r>
            <a:endParaRPr lang="en-US" sz="1000" b="0" dirty="0">
              <a:effectLst/>
              <a:latin typeface="+mj-lt"/>
            </a:endParaRPr>
          </a:p>
        </p:txBody>
      </p:sp>
      <p:sp>
        <p:nvSpPr>
          <p:cNvPr id="18" name="Content Placeholder 12">
            <a:extLst>
              <a:ext uri="{FF2B5EF4-FFF2-40B4-BE49-F238E27FC236}">
                <a16:creationId xmlns:a16="http://schemas.microsoft.com/office/drawing/2014/main" id="{A745A695-BEF0-4EEB-8066-1EBC1872E8BC}"/>
              </a:ext>
            </a:extLst>
          </p:cNvPr>
          <p:cNvSpPr txBox="1">
            <a:spLocks/>
          </p:cNvSpPr>
          <p:nvPr/>
        </p:nvSpPr>
        <p:spPr>
          <a:xfrm>
            <a:off x="4133850" y="3565490"/>
            <a:ext cx="3943350" cy="96511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rtl="0">
              <a:spcBef>
                <a:spcPts val="0"/>
              </a:spcBef>
              <a:spcAft>
                <a:spcPts val="0"/>
              </a:spcAft>
              <a:buNone/>
            </a:pPr>
            <a:r>
              <a:rPr lang="en-US" sz="1400" b="0" i="0" u="none" strike="noStrike" dirty="0">
                <a:solidFill>
                  <a:srgbClr val="000000"/>
                </a:solidFill>
                <a:effectLst/>
                <a:latin typeface="+mj-lt"/>
              </a:rPr>
              <a:t>(12) Planning, managing, and providing legal, public safety, protective services and homeland security, including professional and technical support services.</a:t>
            </a:r>
            <a:endParaRPr lang="en-US" sz="800" b="0" dirty="0">
              <a:effectLst/>
              <a:latin typeface="+mj-lt"/>
            </a:endParaRPr>
          </a:p>
        </p:txBody>
      </p:sp>
    </p:spTree>
    <p:extLst>
      <p:ext uri="{BB962C8B-B14F-4D97-AF65-F5344CB8AC3E}">
        <p14:creationId xmlns:p14="http://schemas.microsoft.com/office/powerpoint/2010/main" val="536788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4472C4"/>
      </a:accent1>
      <a:accent2>
        <a:srgbClr val="009193"/>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15670</TotalTime>
  <Words>1068</Words>
  <Application>Microsoft Office PowerPoint</Application>
  <PresentationFormat>On-screen Show (16:9)</PresentationFormat>
  <Paragraphs>91</Paragraphs>
  <Slides>21</Slides>
  <Notes>20</Notes>
  <HiddenSlides>1</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21</vt:i4>
      </vt:variant>
    </vt:vector>
  </HeadingPairs>
  <TitlesOfParts>
    <vt:vector size="33" baseType="lpstr">
      <vt:lpstr>Arial</vt:lpstr>
      <vt:lpstr>Calibri</vt:lpstr>
      <vt:lpstr>Calibri Bold</vt:lpstr>
      <vt:lpstr>Calibri Light</vt:lpstr>
      <vt:lpstr>Wingdings</vt:lpstr>
      <vt:lpstr>Custom Design</vt:lpstr>
      <vt:lpstr>5_Custom Design</vt:lpstr>
      <vt:lpstr>1_Custom Design</vt:lpstr>
      <vt:lpstr>2_Custom Design</vt:lpstr>
      <vt:lpstr>3_Custom Design</vt:lpstr>
      <vt:lpstr>4_Custom Design</vt:lpstr>
      <vt:lpstr>Office Theme</vt:lpstr>
      <vt:lpstr>PowerPoint Presentation</vt:lpstr>
      <vt:lpstr>REMEMBER OUR GOAL</vt:lpstr>
      <vt:lpstr>FOUR STAGES OF CAREER DEVELOPMENT</vt:lpstr>
      <vt:lpstr>CAREER CLUSTERS: WHAT Work You Do</vt:lpstr>
      <vt:lpstr>CAREER CLUSTERS</vt:lpstr>
      <vt:lpstr>16 CAREER CLUSTERS</vt:lpstr>
      <vt:lpstr>16 CAREER CLUSTERS, CONT’D</vt:lpstr>
      <vt:lpstr>16 CAREER CLUSTERS, CONT’D</vt:lpstr>
      <vt:lpstr>16 CAREER CLUSTERS, CONT’D</vt:lpstr>
      <vt:lpstr>16 CAREER CLUSTERS, CONT’D</vt:lpstr>
      <vt:lpstr>INDUSTRY SECTORS: WHERE You Do Your Work</vt:lpstr>
      <vt:lpstr>GOODS-PRODUCING INDUSTRY SECTORS</vt:lpstr>
      <vt:lpstr>SERVICE-PROVIDING INDUSTRY SECTORS</vt:lpstr>
      <vt:lpstr>SERVICE-PROVIDING INDUSTRY SECTORS, CONT’D</vt:lpstr>
      <vt:lpstr>CLUSTERS &amp; SECTORS</vt:lpstr>
      <vt:lpstr>CLUSTERS &amp; SECTORS, CONT’D</vt:lpstr>
      <vt:lpstr>CLUSTERS &amp; SECTORS, CONT’D</vt:lpstr>
      <vt:lpstr>CLUSTERS &amp; SECTORS, CONT’D</vt:lpstr>
      <vt:lpstr>THE WORLD OF WORK</vt:lpstr>
      <vt:lpstr>NOW IT’S TIME TO SHOW WHAT YOU KNOW!</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Hans Meeder</dc:creator>
  <cp:lastModifiedBy>jolynn.fletcher@gmail.com</cp:lastModifiedBy>
  <cp:revision>195</cp:revision>
  <cp:lastPrinted>2021-06-07T15:32:23Z</cp:lastPrinted>
  <dcterms:created xsi:type="dcterms:W3CDTF">2020-09-23T13:41:27Z</dcterms:created>
  <dcterms:modified xsi:type="dcterms:W3CDTF">2021-11-22T19:03:47Z</dcterms:modified>
</cp:coreProperties>
</file>