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5" r:id="rId2"/>
    <p:sldMasterId id="2147483708" r:id="rId3"/>
    <p:sldMasterId id="2147483713" r:id="rId4"/>
    <p:sldMasterId id="2147483716" r:id="rId5"/>
    <p:sldMasterId id="2147483720" r:id="rId6"/>
    <p:sldMasterId id="2147483793" r:id="rId7"/>
  </p:sldMasterIdLst>
  <p:notesMasterIdLst>
    <p:notesMasterId r:id="rId25"/>
  </p:notesMasterIdLst>
  <p:handoutMasterIdLst>
    <p:handoutMasterId r:id="rId26"/>
  </p:handoutMasterIdLst>
  <p:sldIdLst>
    <p:sldId id="3300" r:id="rId8"/>
    <p:sldId id="3309" r:id="rId9"/>
    <p:sldId id="3317" r:id="rId10"/>
    <p:sldId id="3321" r:id="rId11"/>
    <p:sldId id="3319" r:id="rId12"/>
    <p:sldId id="3320" r:id="rId13"/>
    <p:sldId id="3323" r:id="rId14"/>
    <p:sldId id="3324" r:id="rId15"/>
    <p:sldId id="3322" r:id="rId16"/>
    <p:sldId id="3331" r:id="rId17"/>
    <p:sldId id="3325" r:id="rId18"/>
    <p:sldId id="3326" r:id="rId19"/>
    <p:sldId id="3327" r:id="rId20"/>
    <p:sldId id="3329" r:id="rId21"/>
    <p:sldId id="3328" r:id="rId22"/>
    <p:sldId id="3330" r:id="rId23"/>
    <p:sldId id="2633" r:id="rId2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308F19-6E37-8449-87CF-9059AE597788}">
          <p14:sldIdLst>
            <p14:sldId id="3300"/>
            <p14:sldId id="3309"/>
            <p14:sldId id="3317"/>
            <p14:sldId id="3321"/>
            <p14:sldId id="3319"/>
            <p14:sldId id="3320"/>
            <p14:sldId id="3323"/>
            <p14:sldId id="3324"/>
            <p14:sldId id="3322"/>
            <p14:sldId id="3331"/>
            <p14:sldId id="3325"/>
            <p14:sldId id="3326"/>
            <p14:sldId id="3327"/>
            <p14:sldId id="3329"/>
            <p14:sldId id="3328"/>
            <p14:sldId id="3330"/>
            <p14:sldId id="26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ynn.fletcher@gmail.com" initials="j" lastIdx="3" clrIdx="0">
    <p:extLst>
      <p:ext uri="{19B8F6BF-5375-455C-9EA6-DF929625EA0E}">
        <p15:presenceInfo xmlns:p15="http://schemas.microsoft.com/office/powerpoint/2012/main" userId="91f3f9f3209b7e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7ACB23"/>
    <a:srgbClr val="E33A1B"/>
    <a:srgbClr val="DF650D"/>
    <a:srgbClr val="BFA419"/>
    <a:srgbClr val="5BC126"/>
    <a:srgbClr val="89B308"/>
    <a:srgbClr val="A5C546"/>
    <a:srgbClr val="2B2B2B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00" autoAdjust="0"/>
    <p:restoredTop sz="94816" autoAdjust="0"/>
  </p:normalViewPr>
  <p:slideViewPr>
    <p:cSldViewPr>
      <p:cViewPr varScale="1">
        <p:scale>
          <a:sx n="99" d="100"/>
          <a:sy n="99" d="100"/>
        </p:scale>
        <p:origin x="418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2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4A1B2-8423-40C0-8BC2-CAFEAB4789B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AD91C-BFD5-43DE-8ECE-4812C82CAC18}">
      <dgm:prSet phldrT="[Text]"/>
      <dgm:spPr>
        <a:solidFill>
          <a:srgbClr val="009193"/>
        </a:solidFill>
        <a:ln>
          <a:solidFill>
            <a:srgbClr val="009193"/>
          </a:solidFill>
        </a:ln>
      </dgm:spPr>
      <dgm:t>
        <a:bodyPr/>
        <a:lstStyle/>
        <a:p>
          <a:r>
            <a:rPr lang="en-US" b="1" dirty="0">
              <a:latin typeface="+mj-lt"/>
            </a:rPr>
            <a:t>Reading</a:t>
          </a:r>
        </a:p>
      </dgm:t>
    </dgm:pt>
    <dgm:pt modelId="{6DCB5001-1937-411B-9F31-3E883A14BFB2}" type="parTrans" cxnId="{A262DDAE-1FE5-4031-9B38-7D5EC592B1AA}">
      <dgm:prSet/>
      <dgm:spPr/>
      <dgm:t>
        <a:bodyPr/>
        <a:lstStyle/>
        <a:p>
          <a:endParaRPr lang="en-US"/>
        </a:p>
      </dgm:t>
    </dgm:pt>
    <dgm:pt modelId="{2A018A06-18C8-423B-A1A0-B24A5C949ECA}" type="sibTrans" cxnId="{A262DDAE-1FE5-4031-9B38-7D5EC592B1AA}">
      <dgm:prSet/>
      <dgm:spPr/>
      <dgm:t>
        <a:bodyPr/>
        <a:lstStyle/>
        <a:p>
          <a:endParaRPr lang="en-US"/>
        </a:p>
      </dgm:t>
    </dgm:pt>
    <dgm:pt modelId="{DBF4E549-31AB-4DB1-A106-661AD2E45C9A}">
      <dgm:prSet phldrT="[Text]"/>
      <dgm:spPr>
        <a:ln>
          <a:solidFill>
            <a:srgbClr val="009193"/>
          </a:solidFill>
        </a:ln>
      </dgm:spPr>
      <dgm:t>
        <a:bodyPr/>
        <a:lstStyle/>
        <a:p>
          <a:pPr>
            <a:buClr>
              <a:schemeClr val="dk1"/>
            </a:buClr>
            <a:buSzPts val="2900"/>
            <a:buFont typeface="Calibri"/>
            <a:buChar char="•"/>
          </a:pPr>
          <a:r>
            <a:rPr lang="en-US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What is Career Development?</a:t>
          </a:r>
          <a:endParaRPr lang="en-US" dirty="0">
            <a:latin typeface="+mj-lt"/>
          </a:endParaRPr>
        </a:p>
      </dgm:t>
    </dgm:pt>
    <dgm:pt modelId="{B6EF9941-7B8F-4F93-B280-00D09E28BCF1}" type="parTrans" cxnId="{578C1873-1A8F-4F15-9E0F-3758F70AF9CD}">
      <dgm:prSet/>
      <dgm:spPr/>
      <dgm:t>
        <a:bodyPr/>
        <a:lstStyle/>
        <a:p>
          <a:endParaRPr lang="en-US"/>
        </a:p>
      </dgm:t>
    </dgm:pt>
    <dgm:pt modelId="{87DB4AA9-E64D-43DA-884E-F98222ED4135}" type="sibTrans" cxnId="{578C1873-1A8F-4F15-9E0F-3758F70AF9CD}">
      <dgm:prSet/>
      <dgm:spPr/>
      <dgm:t>
        <a:bodyPr/>
        <a:lstStyle/>
        <a:p>
          <a:endParaRPr lang="en-US"/>
        </a:p>
      </dgm:t>
    </dgm:pt>
    <dgm:pt modelId="{01E38189-3840-49C2-AA22-C97CE92E8E38}">
      <dgm:prSet phldrT="[Text]"/>
      <dgm:spPr>
        <a:ln>
          <a:solidFill>
            <a:srgbClr val="009193"/>
          </a:solidFill>
        </a:ln>
      </dgm:spPr>
      <dgm:t>
        <a:bodyPr/>
        <a:lstStyle/>
        <a:p>
          <a:pPr>
            <a:buClr>
              <a:schemeClr val="dk1"/>
            </a:buClr>
            <a:buSzPts val="2900"/>
            <a:buFont typeface="Calibri"/>
            <a:buChar char="•"/>
          </a:pPr>
          <a:r>
            <a:rPr lang="en-US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World of Work: Career Clusters &amp; Industry Sectors</a:t>
          </a:r>
          <a:endParaRPr lang="en-US" dirty="0">
            <a:latin typeface="+mj-lt"/>
          </a:endParaRPr>
        </a:p>
      </dgm:t>
    </dgm:pt>
    <dgm:pt modelId="{907CB48F-74F5-4B9D-9378-5EFB6C671173}" type="parTrans" cxnId="{4ABDD487-5427-4987-A964-CE64731F0353}">
      <dgm:prSet/>
      <dgm:spPr/>
      <dgm:t>
        <a:bodyPr/>
        <a:lstStyle/>
        <a:p>
          <a:endParaRPr lang="en-US"/>
        </a:p>
      </dgm:t>
    </dgm:pt>
    <dgm:pt modelId="{C02DBF8E-5DD6-48D9-B103-00685E8B68DB}" type="sibTrans" cxnId="{4ABDD487-5427-4987-A964-CE64731F0353}">
      <dgm:prSet/>
      <dgm:spPr/>
      <dgm:t>
        <a:bodyPr/>
        <a:lstStyle/>
        <a:p>
          <a:endParaRPr lang="en-US"/>
        </a:p>
      </dgm:t>
    </dgm:pt>
    <dgm:pt modelId="{E25F0501-D967-49B4-8842-CFB084F80917}">
      <dgm:prSet phldrT="[Text]"/>
      <dgm:spPr>
        <a:solidFill>
          <a:srgbClr val="E34E2C"/>
        </a:solidFill>
        <a:ln>
          <a:solidFill>
            <a:srgbClr val="E34E2C"/>
          </a:solidFill>
        </a:ln>
      </dgm:spPr>
      <dgm:t>
        <a:bodyPr/>
        <a:lstStyle/>
        <a:p>
          <a:r>
            <a:rPr lang="en-US" b="1" dirty="0">
              <a:latin typeface="+mj-lt"/>
            </a:rPr>
            <a:t> Activity</a:t>
          </a:r>
        </a:p>
      </dgm:t>
    </dgm:pt>
    <dgm:pt modelId="{16F7A57D-38CB-4728-8793-CDFFAD8F646B}" type="parTrans" cxnId="{2346E47B-E4FB-421D-A74A-2B2ABAED4515}">
      <dgm:prSet/>
      <dgm:spPr/>
      <dgm:t>
        <a:bodyPr/>
        <a:lstStyle/>
        <a:p>
          <a:endParaRPr lang="en-US"/>
        </a:p>
      </dgm:t>
    </dgm:pt>
    <dgm:pt modelId="{62E971D5-CA48-42B1-8DED-23EFF6E229D1}" type="sibTrans" cxnId="{2346E47B-E4FB-421D-A74A-2B2ABAED4515}">
      <dgm:prSet/>
      <dgm:spPr/>
      <dgm:t>
        <a:bodyPr/>
        <a:lstStyle/>
        <a:p>
          <a:endParaRPr lang="en-US"/>
        </a:p>
      </dgm:t>
    </dgm:pt>
    <dgm:pt modelId="{D0F0D857-123F-4BFC-A1FF-61B30CA1F089}">
      <dgm:prSet phldrT="[Text]"/>
      <dgm:spPr>
        <a:ln>
          <a:solidFill>
            <a:srgbClr val="E34E2C"/>
          </a:solidFill>
        </a:ln>
      </dgm:spPr>
      <dgm:t>
        <a:bodyPr/>
        <a:lstStyle/>
        <a:p>
          <a:pPr>
            <a:buClr>
              <a:schemeClr val="dk1"/>
            </a:buClr>
            <a:buSzPts val="2900"/>
            <a:buFont typeface="Calibri"/>
            <a:buChar char="•"/>
          </a:pPr>
          <a:r>
            <a:rPr lang="en-US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My Favorite Career Clusters</a:t>
          </a:r>
          <a:endParaRPr lang="en-US" dirty="0">
            <a:latin typeface="+mj-lt"/>
          </a:endParaRPr>
        </a:p>
      </dgm:t>
    </dgm:pt>
    <dgm:pt modelId="{CE183CEA-C651-4DE2-B055-20DDFDCED1E0}" type="parTrans" cxnId="{23A996F2-D6A7-485A-9A87-B8AAB53CB459}">
      <dgm:prSet/>
      <dgm:spPr/>
      <dgm:t>
        <a:bodyPr/>
        <a:lstStyle/>
        <a:p>
          <a:endParaRPr lang="en-US"/>
        </a:p>
      </dgm:t>
    </dgm:pt>
    <dgm:pt modelId="{C2404C25-B3F9-41DF-B3AC-A88C53D520E7}" type="sibTrans" cxnId="{23A996F2-D6A7-485A-9A87-B8AAB53CB459}">
      <dgm:prSet/>
      <dgm:spPr/>
      <dgm:t>
        <a:bodyPr/>
        <a:lstStyle/>
        <a:p>
          <a:endParaRPr lang="en-US"/>
        </a:p>
      </dgm:t>
    </dgm:pt>
    <dgm:pt modelId="{19559782-3D03-4E21-910E-1D9DE4198294}">
      <dgm:prSet phldrT="[Text]"/>
      <dgm:spPr>
        <a:ln>
          <a:solidFill>
            <a:srgbClr val="E34E2C"/>
          </a:solidFill>
        </a:ln>
      </dgm:spPr>
      <dgm:t>
        <a:bodyPr/>
        <a:lstStyle/>
        <a:p>
          <a:pPr>
            <a:buClr>
              <a:schemeClr val="dk1"/>
            </a:buClr>
            <a:buSzPts val="2900"/>
            <a:buFont typeface="Calibri"/>
            <a:buChar char="•"/>
          </a:pPr>
          <a:r>
            <a:rPr lang="en-US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My Favorite Industry Sectors</a:t>
          </a:r>
          <a:endParaRPr lang="en-US" dirty="0">
            <a:latin typeface="+mj-lt"/>
          </a:endParaRPr>
        </a:p>
      </dgm:t>
    </dgm:pt>
    <dgm:pt modelId="{499EF4BA-1E46-4BBC-86B2-64F1F6172A86}" type="parTrans" cxnId="{D9B3D6A5-5C74-4AE1-AF2A-FBA385C05F85}">
      <dgm:prSet/>
      <dgm:spPr/>
      <dgm:t>
        <a:bodyPr/>
        <a:lstStyle/>
        <a:p>
          <a:endParaRPr lang="en-US"/>
        </a:p>
      </dgm:t>
    </dgm:pt>
    <dgm:pt modelId="{67ABB112-2D28-4D5E-98DC-FBC97848683F}" type="sibTrans" cxnId="{D9B3D6A5-5C74-4AE1-AF2A-FBA385C05F85}">
      <dgm:prSet/>
      <dgm:spPr/>
      <dgm:t>
        <a:bodyPr/>
        <a:lstStyle/>
        <a:p>
          <a:endParaRPr lang="en-US"/>
        </a:p>
      </dgm:t>
    </dgm:pt>
    <dgm:pt modelId="{A7A33248-D236-426E-BC4B-0BD89D422789}">
      <dgm:prSet phldrT="[Text]"/>
      <dgm:spPr>
        <a:solidFill>
          <a:srgbClr val="8DC63F"/>
        </a:solidFill>
        <a:ln>
          <a:solidFill>
            <a:srgbClr val="8DC63F"/>
          </a:solidFill>
        </a:ln>
      </dgm:spPr>
      <dgm:t>
        <a:bodyPr/>
        <a:lstStyle/>
        <a:p>
          <a:r>
            <a:rPr lang="en-US" b="1" dirty="0">
              <a:latin typeface="+mj-lt"/>
            </a:rPr>
            <a:t> Assess</a:t>
          </a:r>
        </a:p>
      </dgm:t>
    </dgm:pt>
    <dgm:pt modelId="{46E90DF7-53FD-40B8-902C-15BE54BE15C7}" type="parTrans" cxnId="{29F9E472-F2A4-4535-BEF9-54FBF2F92759}">
      <dgm:prSet/>
      <dgm:spPr/>
      <dgm:t>
        <a:bodyPr/>
        <a:lstStyle/>
        <a:p>
          <a:endParaRPr lang="en-US"/>
        </a:p>
      </dgm:t>
    </dgm:pt>
    <dgm:pt modelId="{5F96B484-99F7-4D08-9B8B-DF283D0B75D4}" type="sibTrans" cxnId="{29F9E472-F2A4-4535-BEF9-54FBF2F92759}">
      <dgm:prSet/>
      <dgm:spPr/>
      <dgm:t>
        <a:bodyPr/>
        <a:lstStyle/>
        <a:p>
          <a:endParaRPr lang="en-US"/>
        </a:p>
      </dgm:t>
    </dgm:pt>
    <dgm:pt modelId="{245AB1CB-F683-4B77-AEAA-2D87F07D1069}">
      <dgm:prSet phldrT="[Text]"/>
      <dgm:spPr>
        <a:noFill/>
        <a:ln>
          <a:solidFill>
            <a:srgbClr val="8DC63F"/>
          </a:solidFill>
        </a:ln>
      </dgm:spPr>
      <dgm:t>
        <a:bodyPr/>
        <a:lstStyle/>
        <a:p>
          <a:pPr>
            <a:buClr>
              <a:schemeClr val="dk1"/>
            </a:buClr>
            <a:buSzPts val="2900"/>
            <a:buFont typeface="Calibri"/>
            <a:buChar char="•"/>
          </a:pPr>
          <a:r>
            <a:rPr lang="en-US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Show What You Know</a:t>
          </a:r>
          <a:endParaRPr lang="en-US" dirty="0">
            <a:latin typeface="+mj-lt"/>
          </a:endParaRPr>
        </a:p>
      </dgm:t>
    </dgm:pt>
    <dgm:pt modelId="{9AC336DF-DB5D-4114-9AC9-06B7B26C0381}" type="parTrans" cxnId="{19E41E9A-0A4E-4FA5-9FB5-70DF9580E62E}">
      <dgm:prSet/>
      <dgm:spPr/>
      <dgm:t>
        <a:bodyPr/>
        <a:lstStyle/>
        <a:p>
          <a:endParaRPr lang="en-US"/>
        </a:p>
      </dgm:t>
    </dgm:pt>
    <dgm:pt modelId="{9125C82B-2AF2-492E-BF8A-CF0407898BCF}" type="sibTrans" cxnId="{19E41E9A-0A4E-4FA5-9FB5-70DF9580E62E}">
      <dgm:prSet/>
      <dgm:spPr/>
      <dgm:t>
        <a:bodyPr/>
        <a:lstStyle/>
        <a:p>
          <a:endParaRPr lang="en-US"/>
        </a:p>
      </dgm:t>
    </dgm:pt>
    <dgm:pt modelId="{E102679E-A2CA-4D09-8C4B-E44287D9BBF3}" type="pres">
      <dgm:prSet presAssocID="{44A4A1B2-8423-40C0-8BC2-CAFEAB4789B5}" presName="linearFlow" presStyleCnt="0">
        <dgm:presLayoutVars>
          <dgm:dir/>
          <dgm:animLvl val="lvl"/>
          <dgm:resizeHandles val="exact"/>
        </dgm:presLayoutVars>
      </dgm:prSet>
      <dgm:spPr/>
    </dgm:pt>
    <dgm:pt modelId="{3301DE48-E372-4B37-8D3A-BA480EAF6436}" type="pres">
      <dgm:prSet presAssocID="{D8FAD91C-BFD5-43DE-8ECE-4812C82CAC18}" presName="composite" presStyleCnt="0"/>
      <dgm:spPr/>
    </dgm:pt>
    <dgm:pt modelId="{5F7B7CAC-3673-46FA-9AEF-5AD967C15166}" type="pres">
      <dgm:prSet presAssocID="{D8FAD91C-BFD5-43DE-8ECE-4812C82CAC18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</dgm:pt>
    <dgm:pt modelId="{1827B7D9-E8C3-4086-BE39-6C67C46360D5}" type="pres">
      <dgm:prSet presAssocID="{D8FAD91C-BFD5-43DE-8ECE-4812C82CAC18}" presName="descendantText" presStyleLbl="alignAcc1" presStyleIdx="0" presStyleCnt="3">
        <dgm:presLayoutVars>
          <dgm:bulletEnabled val="1"/>
        </dgm:presLayoutVars>
      </dgm:prSet>
      <dgm:spPr/>
    </dgm:pt>
    <dgm:pt modelId="{240DDF30-E074-493E-84C8-858BEEED922D}" type="pres">
      <dgm:prSet presAssocID="{2A018A06-18C8-423B-A1A0-B24A5C949ECA}" presName="sp" presStyleCnt="0"/>
      <dgm:spPr/>
    </dgm:pt>
    <dgm:pt modelId="{9873EFDD-DE28-492F-8E14-559EBFB67657}" type="pres">
      <dgm:prSet presAssocID="{E25F0501-D967-49B4-8842-CFB084F80917}" presName="composite" presStyleCnt="0"/>
      <dgm:spPr/>
    </dgm:pt>
    <dgm:pt modelId="{79C22DF9-7534-42FD-8786-D728E4093E33}" type="pres">
      <dgm:prSet presAssocID="{E25F0501-D967-49B4-8842-CFB084F8091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1D5FF9A-D295-4535-BE5A-A838AFAC86CC}" type="pres">
      <dgm:prSet presAssocID="{E25F0501-D967-49B4-8842-CFB084F80917}" presName="descendantText" presStyleLbl="alignAcc1" presStyleIdx="1" presStyleCnt="3">
        <dgm:presLayoutVars>
          <dgm:bulletEnabled val="1"/>
        </dgm:presLayoutVars>
      </dgm:prSet>
      <dgm:spPr/>
    </dgm:pt>
    <dgm:pt modelId="{6DF03615-B2E3-4112-84E4-B4B2FA91D992}" type="pres">
      <dgm:prSet presAssocID="{62E971D5-CA48-42B1-8DED-23EFF6E229D1}" presName="sp" presStyleCnt="0"/>
      <dgm:spPr/>
    </dgm:pt>
    <dgm:pt modelId="{8DAA2AC6-208E-4433-A5A2-5BED808DC2C8}" type="pres">
      <dgm:prSet presAssocID="{A7A33248-D236-426E-BC4B-0BD89D422789}" presName="composite" presStyleCnt="0"/>
      <dgm:spPr/>
    </dgm:pt>
    <dgm:pt modelId="{829FEC26-D116-4437-B1A5-71EEB27BD743}" type="pres">
      <dgm:prSet presAssocID="{A7A33248-D236-426E-BC4B-0BD89D42278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6C7E7BF-2C12-4D95-82F7-280441FA4C73}" type="pres">
      <dgm:prSet presAssocID="{A7A33248-D236-426E-BC4B-0BD89D42278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EA10B02-A2E9-4C45-AC71-9618AC861E07}" type="presOf" srcId="{44A4A1B2-8423-40C0-8BC2-CAFEAB4789B5}" destId="{E102679E-A2CA-4D09-8C4B-E44287D9BBF3}" srcOrd="0" destOrd="0" presId="urn:microsoft.com/office/officeart/2005/8/layout/chevron2"/>
    <dgm:cxn modelId="{73DCD810-3239-4FFC-87AF-06305C2BFDD1}" type="presOf" srcId="{19559782-3D03-4E21-910E-1D9DE4198294}" destId="{D1D5FF9A-D295-4535-BE5A-A838AFAC86CC}" srcOrd="0" destOrd="1" presId="urn:microsoft.com/office/officeart/2005/8/layout/chevron2"/>
    <dgm:cxn modelId="{D3CA6217-A169-45C1-A39C-9EF57F893D09}" type="presOf" srcId="{DBF4E549-31AB-4DB1-A106-661AD2E45C9A}" destId="{1827B7D9-E8C3-4086-BE39-6C67C46360D5}" srcOrd="0" destOrd="0" presId="urn:microsoft.com/office/officeart/2005/8/layout/chevron2"/>
    <dgm:cxn modelId="{BAB31A24-B336-471B-A154-75083D728AE3}" type="presOf" srcId="{01E38189-3840-49C2-AA22-C97CE92E8E38}" destId="{1827B7D9-E8C3-4086-BE39-6C67C46360D5}" srcOrd="0" destOrd="1" presId="urn:microsoft.com/office/officeart/2005/8/layout/chevron2"/>
    <dgm:cxn modelId="{0730772F-85ED-46DE-AD1A-7B6B1A359ECA}" type="presOf" srcId="{D8FAD91C-BFD5-43DE-8ECE-4812C82CAC18}" destId="{5F7B7CAC-3673-46FA-9AEF-5AD967C15166}" srcOrd="0" destOrd="0" presId="urn:microsoft.com/office/officeart/2005/8/layout/chevron2"/>
    <dgm:cxn modelId="{29F9E472-F2A4-4535-BEF9-54FBF2F92759}" srcId="{44A4A1B2-8423-40C0-8BC2-CAFEAB4789B5}" destId="{A7A33248-D236-426E-BC4B-0BD89D422789}" srcOrd="2" destOrd="0" parTransId="{46E90DF7-53FD-40B8-902C-15BE54BE15C7}" sibTransId="{5F96B484-99F7-4D08-9B8B-DF283D0B75D4}"/>
    <dgm:cxn modelId="{578C1873-1A8F-4F15-9E0F-3758F70AF9CD}" srcId="{D8FAD91C-BFD5-43DE-8ECE-4812C82CAC18}" destId="{DBF4E549-31AB-4DB1-A106-661AD2E45C9A}" srcOrd="0" destOrd="0" parTransId="{B6EF9941-7B8F-4F93-B280-00D09E28BCF1}" sibTransId="{87DB4AA9-E64D-43DA-884E-F98222ED4135}"/>
    <dgm:cxn modelId="{2346E47B-E4FB-421D-A74A-2B2ABAED4515}" srcId="{44A4A1B2-8423-40C0-8BC2-CAFEAB4789B5}" destId="{E25F0501-D967-49B4-8842-CFB084F80917}" srcOrd="1" destOrd="0" parTransId="{16F7A57D-38CB-4728-8793-CDFFAD8F646B}" sibTransId="{62E971D5-CA48-42B1-8DED-23EFF6E229D1}"/>
    <dgm:cxn modelId="{02A5B37C-7701-4FCC-B23B-6A58DA7ACD50}" type="presOf" srcId="{E25F0501-D967-49B4-8842-CFB084F80917}" destId="{79C22DF9-7534-42FD-8786-D728E4093E33}" srcOrd="0" destOrd="0" presId="urn:microsoft.com/office/officeart/2005/8/layout/chevron2"/>
    <dgm:cxn modelId="{6C4ED780-09F0-4C6B-9443-193BD134AFD1}" type="presOf" srcId="{D0F0D857-123F-4BFC-A1FF-61B30CA1F089}" destId="{D1D5FF9A-D295-4535-BE5A-A838AFAC86CC}" srcOrd="0" destOrd="0" presId="urn:microsoft.com/office/officeart/2005/8/layout/chevron2"/>
    <dgm:cxn modelId="{4ABDD487-5427-4987-A964-CE64731F0353}" srcId="{D8FAD91C-BFD5-43DE-8ECE-4812C82CAC18}" destId="{01E38189-3840-49C2-AA22-C97CE92E8E38}" srcOrd="1" destOrd="0" parTransId="{907CB48F-74F5-4B9D-9378-5EFB6C671173}" sibTransId="{C02DBF8E-5DD6-48D9-B103-00685E8B68DB}"/>
    <dgm:cxn modelId="{19E41E9A-0A4E-4FA5-9FB5-70DF9580E62E}" srcId="{A7A33248-D236-426E-BC4B-0BD89D422789}" destId="{245AB1CB-F683-4B77-AEAA-2D87F07D1069}" srcOrd="0" destOrd="0" parTransId="{9AC336DF-DB5D-4114-9AC9-06B7B26C0381}" sibTransId="{9125C82B-2AF2-492E-BF8A-CF0407898BCF}"/>
    <dgm:cxn modelId="{D9B3D6A5-5C74-4AE1-AF2A-FBA385C05F85}" srcId="{E25F0501-D967-49B4-8842-CFB084F80917}" destId="{19559782-3D03-4E21-910E-1D9DE4198294}" srcOrd="1" destOrd="0" parTransId="{499EF4BA-1E46-4BBC-86B2-64F1F6172A86}" sibTransId="{67ABB112-2D28-4D5E-98DC-FBC97848683F}"/>
    <dgm:cxn modelId="{A262DDAE-1FE5-4031-9B38-7D5EC592B1AA}" srcId="{44A4A1B2-8423-40C0-8BC2-CAFEAB4789B5}" destId="{D8FAD91C-BFD5-43DE-8ECE-4812C82CAC18}" srcOrd="0" destOrd="0" parTransId="{6DCB5001-1937-411B-9F31-3E883A14BFB2}" sibTransId="{2A018A06-18C8-423B-A1A0-B24A5C949ECA}"/>
    <dgm:cxn modelId="{34677CB8-399E-44BA-B926-4B0FC9CB45FB}" type="presOf" srcId="{245AB1CB-F683-4B77-AEAA-2D87F07D1069}" destId="{D6C7E7BF-2C12-4D95-82F7-280441FA4C73}" srcOrd="0" destOrd="0" presId="urn:microsoft.com/office/officeart/2005/8/layout/chevron2"/>
    <dgm:cxn modelId="{2B0617E7-F464-415E-BD97-C0F93D289B0E}" type="presOf" srcId="{A7A33248-D236-426E-BC4B-0BD89D422789}" destId="{829FEC26-D116-4437-B1A5-71EEB27BD743}" srcOrd="0" destOrd="0" presId="urn:microsoft.com/office/officeart/2005/8/layout/chevron2"/>
    <dgm:cxn modelId="{23A996F2-D6A7-485A-9A87-B8AAB53CB459}" srcId="{E25F0501-D967-49B4-8842-CFB084F80917}" destId="{D0F0D857-123F-4BFC-A1FF-61B30CA1F089}" srcOrd="0" destOrd="0" parTransId="{CE183CEA-C651-4DE2-B055-20DDFDCED1E0}" sibTransId="{C2404C25-B3F9-41DF-B3AC-A88C53D520E7}"/>
    <dgm:cxn modelId="{01E300BD-8B57-4E57-B293-4236BB787F9E}" type="presParOf" srcId="{E102679E-A2CA-4D09-8C4B-E44287D9BBF3}" destId="{3301DE48-E372-4B37-8D3A-BA480EAF6436}" srcOrd="0" destOrd="0" presId="urn:microsoft.com/office/officeart/2005/8/layout/chevron2"/>
    <dgm:cxn modelId="{91F8C101-6F5E-419E-9349-98168CABB96B}" type="presParOf" srcId="{3301DE48-E372-4B37-8D3A-BA480EAF6436}" destId="{5F7B7CAC-3673-46FA-9AEF-5AD967C15166}" srcOrd="0" destOrd="0" presId="urn:microsoft.com/office/officeart/2005/8/layout/chevron2"/>
    <dgm:cxn modelId="{A2349831-DA34-4E8F-A29E-26571E837ED2}" type="presParOf" srcId="{3301DE48-E372-4B37-8D3A-BA480EAF6436}" destId="{1827B7D9-E8C3-4086-BE39-6C67C46360D5}" srcOrd="1" destOrd="0" presId="urn:microsoft.com/office/officeart/2005/8/layout/chevron2"/>
    <dgm:cxn modelId="{5A5C95E2-91A3-42FC-90EA-0CC00A8C62B9}" type="presParOf" srcId="{E102679E-A2CA-4D09-8C4B-E44287D9BBF3}" destId="{240DDF30-E074-493E-84C8-858BEEED922D}" srcOrd="1" destOrd="0" presId="urn:microsoft.com/office/officeart/2005/8/layout/chevron2"/>
    <dgm:cxn modelId="{53753B40-B8FF-4B4F-A626-1319F7233A9F}" type="presParOf" srcId="{E102679E-A2CA-4D09-8C4B-E44287D9BBF3}" destId="{9873EFDD-DE28-492F-8E14-559EBFB67657}" srcOrd="2" destOrd="0" presId="urn:microsoft.com/office/officeart/2005/8/layout/chevron2"/>
    <dgm:cxn modelId="{A6741304-A3D9-45AF-B575-4AF4983C4942}" type="presParOf" srcId="{9873EFDD-DE28-492F-8E14-559EBFB67657}" destId="{79C22DF9-7534-42FD-8786-D728E4093E33}" srcOrd="0" destOrd="0" presId="urn:microsoft.com/office/officeart/2005/8/layout/chevron2"/>
    <dgm:cxn modelId="{9B90E3A0-FC6F-4D57-8D57-DED6344FB948}" type="presParOf" srcId="{9873EFDD-DE28-492F-8E14-559EBFB67657}" destId="{D1D5FF9A-D295-4535-BE5A-A838AFAC86CC}" srcOrd="1" destOrd="0" presId="urn:microsoft.com/office/officeart/2005/8/layout/chevron2"/>
    <dgm:cxn modelId="{087FC086-1863-450E-AAB6-42120ADA6CC4}" type="presParOf" srcId="{E102679E-A2CA-4D09-8C4B-E44287D9BBF3}" destId="{6DF03615-B2E3-4112-84E4-B4B2FA91D992}" srcOrd="3" destOrd="0" presId="urn:microsoft.com/office/officeart/2005/8/layout/chevron2"/>
    <dgm:cxn modelId="{2BA506C5-0F4F-41B9-8DE4-26289AD1B7C4}" type="presParOf" srcId="{E102679E-A2CA-4D09-8C4B-E44287D9BBF3}" destId="{8DAA2AC6-208E-4433-A5A2-5BED808DC2C8}" srcOrd="4" destOrd="0" presId="urn:microsoft.com/office/officeart/2005/8/layout/chevron2"/>
    <dgm:cxn modelId="{3D5687AD-CE6F-469E-9A67-7A4493B69DF8}" type="presParOf" srcId="{8DAA2AC6-208E-4433-A5A2-5BED808DC2C8}" destId="{829FEC26-D116-4437-B1A5-71EEB27BD743}" srcOrd="0" destOrd="0" presId="urn:microsoft.com/office/officeart/2005/8/layout/chevron2"/>
    <dgm:cxn modelId="{387E307A-19BA-4B2C-A596-674FA3C46A27}" type="presParOf" srcId="{8DAA2AC6-208E-4433-A5A2-5BED808DC2C8}" destId="{D6C7E7BF-2C12-4D95-82F7-280441FA4C7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B7CAC-3673-46FA-9AEF-5AD967C15166}">
      <dsp:nvSpPr>
        <dsp:cNvPr id="0" name=""/>
        <dsp:cNvSpPr/>
      </dsp:nvSpPr>
      <dsp:spPr>
        <a:xfrm rot="5400000">
          <a:off x="-183027" y="184268"/>
          <a:ext cx="1220181" cy="854126"/>
        </a:xfrm>
        <a:prstGeom prst="chevron">
          <a:avLst/>
        </a:prstGeom>
        <a:solidFill>
          <a:srgbClr val="009193"/>
        </a:solidFill>
        <a:ln w="12700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Reading</a:t>
          </a:r>
        </a:p>
      </dsp:txBody>
      <dsp:txXfrm rot="-5400000">
        <a:off x="1" y="428303"/>
        <a:ext cx="854126" cy="366055"/>
      </dsp:txXfrm>
    </dsp:sp>
    <dsp:sp modelId="{1827B7D9-E8C3-4086-BE39-6C67C46360D5}">
      <dsp:nvSpPr>
        <dsp:cNvPr id="0" name=""/>
        <dsp:cNvSpPr/>
      </dsp:nvSpPr>
      <dsp:spPr>
        <a:xfrm rot="5400000">
          <a:off x="3973854" y="-3118486"/>
          <a:ext cx="793117" cy="70325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900"/>
            <a:buFont typeface="Calibri"/>
            <a:buChar char="•"/>
          </a:pPr>
          <a:r>
            <a:rPr lang="en-US" sz="2200" b="0" i="0" u="none" strike="noStrike" kern="1200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What is Career Development?</a:t>
          </a:r>
          <a:endParaRPr lang="en-US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900"/>
            <a:buFont typeface="Calibri"/>
            <a:buChar char="•"/>
          </a:pPr>
          <a:r>
            <a:rPr lang="en-US" sz="2200" b="0" i="0" u="none" strike="noStrike" kern="1200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World of Work: Career Clusters &amp; Industry Sectors</a:t>
          </a:r>
          <a:endParaRPr lang="en-US" sz="2200" kern="1200" dirty="0">
            <a:latin typeface="+mj-lt"/>
          </a:endParaRPr>
        </a:p>
      </dsp:txBody>
      <dsp:txXfrm rot="-5400000">
        <a:off x="854127" y="39958"/>
        <a:ext cx="6993856" cy="715683"/>
      </dsp:txXfrm>
    </dsp:sp>
    <dsp:sp modelId="{79C22DF9-7534-42FD-8786-D728E4093E33}">
      <dsp:nvSpPr>
        <dsp:cNvPr id="0" name=""/>
        <dsp:cNvSpPr/>
      </dsp:nvSpPr>
      <dsp:spPr>
        <a:xfrm rot="5400000">
          <a:off x="-183027" y="1204092"/>
          <a:ext cx="1220181" cy="854126"/>
        </a:xfrm>
        <a:prstGeom prst="chevron">
          <a:avLst/>
        </a:prstGeom>
        <a:solidFill>
          <a:srgbClr val="E34E2C"/>
        </a:solidFill>
        <a:ln w="12700" cap="flat" cmpd="sng" algn="ctr">
          <a:solidFill>
            <a:srgbClr val="E34E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 Activity</a:t>
          </a:r>
        </a:p>
      </dsp:txBody>
      <dsp:txXfrm rot="-5400000">
        <a:off x="1" y="1448127"/>
        <a:ext cx="854126" cy="366055"/>
      </dsp:txXfrm>
    </dsp:sp>
    <dsp:sp modelId="{D1D5FF9A-D295-4535-BE5A-A838AFAC86CC}">
      <dsp:nvSpPr>
        <dsp:cNvPr id="0" name=""/>
        <dsp:cNvSpPr/>
      </dsp:nvSpPr>
      <dsp:spPr>
        <a:xfrm rot="5400000">
          <a:off x="3973854" y="-2098662"/>
          <a:ext cx="793117" cy="70325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34E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900"/>
            <a:buFont typeface="Calibri"/>
            <a:buChar char="•"/>
          </a:pPr>
          <a:r>
            <a:rPr lang="en-US" sz="2200" b="0" i="0" u="none" strike="noStrike" kern="1200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My Favorite Career Clusters</a:t>
          </a:r>
          <a:endParaRPr lang="en-US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900"/>
            <a:buFont typeface="Calibri"/>
            <a:buChar char="•"/>
          </a:pPr>
          <a:r>
            <a:rPr lang="en-US" sz="2200" b="0" i="0" u="none" strike="noStrike" kern="1200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My Favorite Industry Sectors</a:t>
          </a:r>
          <a:endParaRPr lang="en-US" sz="2200" kern="1200" dirty="0">
            <a:latin typeface="+mj-lt"/>
          </a:endParaRPr>
        </a:p>
      </dsp:txBody>
      <dsp:txXfrm rot="-5400000">
        <a:off x="854127" y="1059782"/>
        <a:ext cx="6993856" cy="715683"/>
      </dsp:txXfrm>
    </dsp:sp>
    <dsp:sp modelId="{829FEC26-D116-4437-B1A5-71EEB27BD743}">
      <dsp:nvSpPr>
        <dsp:cNvPr id="0" name=""/>
        <dsp:cNvSpPr/>
      </dsp:nvSpPr>
      <dsp:spPr>
        <a:xfrm rot="5400000">
          <a:off x="-183027" y="2223916"/>
          <a:ext cx="1220181" cy="854126"/>
        </a:xfrm>
        <a:prstGeom prst="chevron">
          <a:avLst/>
        </a:prstGeom>
        <a:solidFill>
          <a:srgbClr val="8DC63F"/>
        </a:solidFill>
        <a:ln w="12700" cap="flat" cmpd="sng" algn="ctr">
          <a:solidFill>
            <a:srgbClr val="8DC63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 Assess</a:t>
          </a:r>
        </a:p>
      </dsp:txBody>
      <dsp:txXfrm rot="-5400000">
        <a:off x="1" y="2467951"/>
        <a:ext cx="854126" cy="366055"/>
      </dsp:txXfrm>
    </dsp:sp>
    <dsp:sp modelId="{D6C7E7BF-2C12-4D95-82F7-280441FA4C73}">
      <dsp:nvSpPr>
        <dsp:cNvPr id="0" name=""/>
        <dsp:cNvSpPr/>
      </dsp:nvSpPr>
      <dsp:spPr>
        <a:xfrm rot="5400000">
          <a:off x="3973854" y="-1078838"/>
          <a:ext cx="793117" cy="7032573"/>
        </a:xfrm>
        <a:prstGeom prst="round2SameRect">
          <a:avLst/>
        </a:prstGeom>
        <a:noFill/>
        <a:ln w="12700" cap="flat" cmpd="sng" algn="ctr">
          <a:solidFill>
            <a:srgbClr val="8DC63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900"/>
            <a:buFont typeface="Calibri"/>
            <a:buChar char="•"/>
          </a:pPr>
          <a:r>
            <a:rPr lang="en-US" sz="2200" b="0" i="0" u="none" strike="noStrike" kern="1200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rPr>
            <a:t>Show What You Know</a:t>
          </a:r>
          <a:endParaRPr lang="en-US" sz="2200" kern="1200" dirty="0">
            <a:latin typeface="+mj-lt"/>
          </a:endParaRPr>
        </a:p>
      </dsp:txBody>
      <dsp:txXfrm rot="-5400000">
        <a:off x="854127" y="2079606"/>
        <a:ext cx="6993856" cy="715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3C145771-E518-46F2-9750-581C408FCAC8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DF6A02AE-2283-43B8-86E1-FC800EA40C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30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5559B078-45CE-475F-A894-2DE3D7BD6E15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2971800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6"/>
            <a:ext cx="2971800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E096BC41-2AF0-4A89-A90C-AD1B58C738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17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0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082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974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920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5212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7985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20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042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053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200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90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292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discuss Career Connected Learning a bit more in-depth.</a:t>
            </a:r>
          </a:p>
        </p:txBody>
      </p:sp>
    </p:spTree>
    <p:extLst>
      <p:ext uri="{BB962C8B-B14F-4D97-AF65-F5344CB8AC3E}">
        <p14:creationId xmlns:p14="http://schemas.microsoft.com/office/powerpoint/2010/main" val="38696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414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58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3.jp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685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00300"/>
            <a:ext cx="8305800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spc="3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5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42950"/>
            <a:ext cx="5200352" cy="24144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33800" y="2628900"/>
            <a:ext cx="4572000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Brett</a:t>
            </a:r>
            <a:r>
              <a:rPr lang="en-US" sz="2800" b="1" baseline="0" dirty="0"/>
              <a:t> </a:t>
            </a:r>
            <a:r>
              <a:rPr lang="en-US" sz="2800" b="1" baseline="0" dirty="0" err="1"/>
              <a:t>Pawlowski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400" dirty="0"/>
              <a:t>Brett@</a:t>
            </a:r>
            <a:r>
              <a:rPr lang="en-US" sz="2400" baseline="0" dirty="0"/>
              <a:t>NC3T.com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8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42950"/>
            <a:ext cx="5200352" cy="24144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33800" y="2628900"/>
            <a:ext cx="4572000" cy="218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Hans Meeder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Hans@NC3T.com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2800" b="1" dirty="0"/>
              <a:t>Brett</a:t>
            </a:r>
            <a:r>
              <a:rPr lang="en-US" sz="2800" b="1" baseline="0" dirty="0"/>
              <a:t> </a:t>
            </a:r>
            <a:r>
              <a:rPr lang="en-US" sz="2800" b="1" baseline="0" dirty="0" err="1"/>
              <a:t>Pawlowski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400" dirty="0"/>
              <a:t>Brett@</a:t>
            </a:r>
            <a:r>
              <a:rPr lang="en-US" sz="2400" baseline="0" dirty="0"/>
              <a:t>NC3T.com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4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57DB20-BCE2-7A4F-90E3-FFBB8364F21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6F09CA6-D019-884C-97C3-75ED52E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E10F822-C8A9-4C02-B983-9384FC5B2ED0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7365E7-E905-453B-AC35-19B63618B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5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4300"/>
            <a:ext cx="9144000" cy="5715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14500"/>
            <a:ext cx="8305800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spc="3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3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0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43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 sz="3600" b="1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1"/>
            <a:ext cx="8229600" cy="3280172"/>
          </a:xfrm>
        </p:spPr>
        <p:txBody>
          <a:bodyPr/>
          <a:lstStyle>
            <a:lvl1pPr>
              <a:defRPr sz="3600" b="0"/>
            </a:lvl1pPr>
            <a:lvl2pPr>
              <a:defRPr sz="2800" b="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E10F822-C8A9-4C02-B983-9384FC5B2ED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4686300"/>
            <a:ext cx="3810000" cy="273844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D47365E7-E905-453B-AC35-19B63618B9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43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 sz="3600" b="1" spc="3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1"/>
            <a:ext cx="8229600" cy="3280172"/>
          </a:xfrm>
        </p:spPr>
        <p:txBody>
          <a:bodyPr/>
          <a:lstStyle>
            <a:lvl1pPr>
              <a:defRPr sz="3600" b="0"/>
            </a:lvl1pPr>
            <a:lvl2pPr>
              <a:defRPr sz="2800" b="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1143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CONNECT WITH US!</a:t>
            </a:r>
          </a:p>
        </p:txBody>
      </p:sp>
      <p:pic>
        <p:nvPicPr>
          <p:cNvPr id="4" name="Picture 3" descr="social-media-icon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1143000"/>
            <a:ext cx="983058" cy="747542"/>
          </a:xfrm>
          <a:prstGeom prst="rect">
            <a:avLst/>
          </a:prstGeom>
        </p:spPr>
      </p:pic>
      <p:pic>
        <p:nvPicPr>
          <p:cNvPr id="5" name="Picture 4" descr="mail-icon.jp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114550"/>
            <a:ext cx="985094" cy="745678"/>
          </a:xfrm>
          <a:prstGeom prst="rect">
            <a:avLst/>
          </a:prstGeom>
        </p:spPr>
      </p:pic>
      <p:pic>
        <p:nvPicPr>
          <p:cNvPr id="6" name="Picture 5" descr="social-media-icons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3028950"/>
            <a:ext cx="983058" cy="736539"/>
          </a:xfrm>
          <a:prstGeom prst="rect">
            <a:avLst/>
          </a:prstGeom>
        </p:spPr>
      </p:pic>
      <p:pic>
        <p:nvPicPr>
          <p:cNvPr id="7" name="Picture 6" descr="social-media-icons.jp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1" y="3943350"/>
            <a:ext cx="1042151" cy="73399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86000" y="1371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latin typeface="Arial"/>
                <a:cs typeface="Arial"/>
              </a:rPr>
              <a:t>NC3T.com </a:t>
            </a:r>
            <a:r>
              <a:rPr lang="en-US" sz="1800" b="1" i="1" baseline="0" dirty="0">
                <a:solidFill>
                  <a:srgbClr val="7F7F7F"/>
                </a:solidFill>
                <a:latin typeface="Arial"/>
                <a:cs typeface="Arial"/>
              </a:rPr>
              <a:t>SIGN UP FOR BLOG &amp; NEWSLETTER</a:t>
            </a:r>
            <a:endParaRPr lang="en-US" sz="2800" b="1" i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62200" y="2171701"/>
            <a:ext cx="4373146" cy="10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aseline="0" dirty="0">
                <a:latin typeface="Arial"/>
                <a:cs typeface="Arial"/>
              </a:rPr>
              <a:t>Hans@NC3T.com</a:t>
            </a:r>
          </a:p>
          <a:p>
            <a:pPr>
              <a:lnSpc>
                <a:spcPct val="110000"/>
              </a:lnSpc>
            </a:pPr>
            <a:r>
              <a:rPr lang="en-US" sz="2800" baseline="0" dirty="0">
                <a:latin typeface="Arial"/>
                <a:cs typeface="Arial"/>
              </a:rPr>
              <a:t>Brett@NC3T.com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362201" y="3314700"/>
            <a:ext cx="365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@</a:t>
            </a:r>
            <a:r>
              <a:rPr lang="en-US" sz="2800" dirty="0" err="1">
                <a:latin typeface="Arial"/>
                <a:cs typeface="Arial"/>
              </a:rPr>
              <a:t>hansmeeder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62200" y="4229100"/>
            <a:ext cx="489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latin typeface="Arial"/>
                <a:cs typeface="Arial"/>
              </a:rPr>
              <a:t>NC3T / Meeder Consulting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6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14400"/>
            <a:ext cx="5200352" cy="24144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33800" y="2800351"/>
            <a:ext cx="4572000" cy="109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Facilitator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7658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971550"/>
            <a:ext cx="9144000" cy="1102519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/>
              <a:t>NATIONAL CENTER FOR COLLEGE AND CAREER TRANSITION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71700"/>
            <a:ext cx="8839200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spc="3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NC3T high resolut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429000"/>
            <a:ext cx="3639312" cy="12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71550"/>
            <a:ext cx="5200352" cy="24144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33800" y="2686050"/>
            <a:ext cx="4572000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Hans</a:t>
            </a:r>
            <a:r>
              <a:rPr lang="en-US" sz="2800" b="1" baseline="0" dirty="0"/>
              <a:t> Meeder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400" dirty="0"/>
              <a:t>Hans@</a:t>
            </a:r>
            <a:r>
              <a:rPr lang="en-US" sz="2400" baseline="0" dirty="0"/>
              <a:t>NC3T.com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5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14400"/>
            <a:ext cx="5200352" cy="24144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33800" y="2628900"/>
            <a:ext cx="4572000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Brett</a:t>
            </a:r>
            <a:r>
              <a:rPr lang="en-US" sz="2800" b="1" baseline="0" dirty="0"/>
              <a:t> </a:t>
            </a:r>
            <a:r>
              <a:rPr lang="en-US" sz="2800" b="1" baseline="0" dirty="0" err="1"/>
              <a:t>Pawlowski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400" dirty="0"/>
              <a:t>Brett@</a:t>
            </a:r>
            <a:r>
              <a:rPr lang="en-US" sz="2400" baseline="0" dirty="0"/>
              <a:t>NC3T.com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7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857250"/>
            <a:ext cx="5200352" cy="24144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33800" y="2628900"/>
            <a:ext cx="4572000" cy="218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Hans Meeder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Hans@NC3T.com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2800" b="1" dirty="0"/>
              <a:t>Brett</a:t>
            </a:r>
            <a:r>
              <a:rPr lang="en-US" sz="2800" b="1" baseline="0" dirty="0"/>
              <a:t> </a:t>
            </a:r>
            <a:r>
              <a:rPr lang="en-US" sz="2800" b="1" baseline="0" dirty="0" err="1"/>
              <a:t>Pawlowski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400" dirty="0"/>
              <a:t>Brett@</a:t>
            </a:r>
            <a:r>
              <a:rPr lang="en-US" sz="2400" baseline="0" dirty="0"/>
              <a:t>NC3T.com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33" y="171451"/>
            <a:ext cx="9144000" cy="514350"/>
          </a:xfrm>
          <a:prstGeom prst="rect">
            <a:avLst/>
          </a:prstGeom>
        </p:spPr>
        <p:txBody>
          <a:bodyPr/>
          <a:lstStyle>
            <a:lvl1pPr>
              <a:defRPr sz="4000" b="1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57350"/>
            <a:ext cx="8305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7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51"/>
            <a:ext cx="8229600" cy="3051572"/>
          </a:xfrm>
        </p:spPr>
        <p:txBody>
          <a:bodyPr/>
          <a:lstStyle>
            <a:lvl1pPr>
              <a:defRPr sz="3600"/>
            </a:lvl1pPr>
            <a:lvl2pPr marL="914400" indent="-457200">
              <a:buFont typeface="Arial"/>
              <a:buChar char="•"/>
              <a:defRPr sz="3200"/>
            </a:lvl2pPr>
            <a:lvl4pPr>
              <a:defRPr sz="2800"/>
            </a:lvl4pPr>
            <a:lvl5pPr>
              <a:defRPr sz="2400"/>
            </a:lvl5pPr>
            <a:lvl6pPr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5400"/>
            <a:ext cx="9144000" cy="74295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28701"/>
            <a:ext cx="3848100" cy="3280172"/>
          </a:xfrm>
        </p:spPr>
        <p:txBody>
          <a:bodyPr/>
          <a:lstStyle>
            <a:lvl1pPr marL="0" indent="0">
              <a:buFont typeface="Arial"/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028701"/>
            <a:ext cx="3848100" cy="328017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0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97819"/>
            <a:ext cx="9144000" cy="1102519"/>
          </a:xfrm>
          <a:prstGeom prst="rect">
            <a:avLst/>
          </a:prstGeom>
        </p:spPr>
        <p:txBody>
          <a:bodyPr/>
          <a:lstStyle>
            <a:lvl1pPr>
              <a:defRPr sz="4000" b="0" spc="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14650"/>
            <a:ext cx="8305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spc="30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7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71451"/>
            <a:ext cx="8991600" cy="628649"/>
          </a:xfrm>
          <a:prstGeom prst="rect">
            <a:avLst/>
          </a:prstGeom>
        </p:spPr>
        <p:txBody>
          <a:bodyPr/>
          <a:lstStyle>
            <a:lvl1pPr>
              <a:defRPr sz="3600" b="0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85900"/>
            <a:ext cx="8305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3T logo no 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2971800"/>
            <a:ext cx="3779669" cy="131445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648200" y="857250"/>
            <a:ext cx="0" cy="3429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800600" y="142875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/>
              <a:t>TITLE</a:t>
            </a:r>
            <a:r>
              <a:rPr lang="en-US" sz="3200" spc="300" baseline="0" dirty="0"/>
              <a:t> OF MEETING OR PRESENTATION</a:t>
            </a:r>
            <a:endParaRPr lang="en-US" sz="3200" spc="3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876800" y="371475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Meet</a:t>
            </a:r>
            <a:r>
              <a:rPr lang="en-US" sz="2000" baseline="0" dirty="0"/>
              <a:t>ing/ presentation date</a:t>
            </a:r>
          </a:p>
          <a:p>
            <a:r>
              <a:rPr lang="en-US" sz="2000" baseline="0" dirty="0"/>
              <a:t>Meeting/presentation location</a:t>
            </a:r>
            <a:endParaRPr lang="en-US" sz="2000" dirty="0"/>
          </a:p>
        </p:txBody>
      </p:sp>
      <p:pic>
        <p:nvPicPr>
          <p:cNvPr id="2" name="Picture 1" descr="PIN NO STATE CMYK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257300"/>
            <a:ext cx="2968752" cy="11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28600" y="22860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CLICK</a:t>
            </a:r>
            <a:r>
              <a:rPr lang="en-US" sz="3600" spc="300" baseline="0" dirty="0">
                <a:latin typeface="+mj-lt"/>
              </a:rPr>
              <a:t> TO EDIT MASTER TITLE STYLE</a:t>
            </a:r>
            <a:endParaRPr lang="en-US" sz="3600" spc="300" dirty="0"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81000" y="125730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 b="0"/>
            </a:lvl1pPr>
            <a:lvl2pPr marL="863600" indent="-406400">
              <a:defRPr sz="3200"/>
            </a:lvl2pPr>
            <a:lvl3pPr>
              <a:buFont typeface="Wingdings" charset="2"/>
              <a:buChar char="²"/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28600" y="11430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CLICK</a:t>
            </a:r>
            <a:r>
              <a:rPr lang="en-US" sz="3600" spc="300" baseline="0" dirty="0">
                <a:latin typeface="+mj-lt"/>
              </a:rPr>
              <a:t> TO EDIT MASTER TITLE STYLE</a:t>
            </a:r>
            <a:endParaRPr lang="en-US" sz="36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5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1451"/>
            <a:ext cx="9144000" cy="628649"/>
          </a:xfrm>
          <a:prstGeom prst="rect">
            <a:avLst/>
          </a:prstGeom>
        </p:spPr>
        <p:txBody>
          <a:bodyPr/>
          <a:lstStyle>
            <a:lvl1pPr>
              <a:defRPr sz="3600" b="0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305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9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28600" y="22860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CLICK</a:t>
            </a:r>
            <a:r>
              <a:rPr lang="en-US" sz="3600" spc="300" baseline="0" dirty="0">
                <a:latin typeface="+mj-lt"/>
              </a:rPr>
              <a:t> TO EDIT MASTER TITLE STYLE</a:t>
            </a:r>
            <a:endParaRPr lang="en-US" sz="3600" spc="300" dirty="0"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81000" y="125730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 b="0"/>
            </a:lvl1pPr>
            <a:lvl2pPr marL="863600" indent="-406400">
              <a:defRPr sz="3200"/>
            </a:lvl2pPr>
            <a:lvl3pPr>
              <a:buFont typeface="Wingdings" charset="2"/>
              <a:buChar char="²"/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800600" y="1371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spc="300" dirty="0">
                <a:latin typeface="+mj-lt"/>
              </a:rPr>
              <a:t>PRESENTATION</a:t>
            </a:r>
            <a:r>
              <a:rPr lang="en-US" sz="3600" spc="300" baseline="0" dirty="0">
                <a:latin typeface="+mj-lt"/>
              </a:rPr>
              <a:t> TITLE</a:t>
            </a:r>
            <a:endParaRPr lang="en-US" sz="3600" spc="300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95800" y="1371600"/>
            <a:ext cx="0" cy="3200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NC3T logo no 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53400"/>
            <a:ext cx="3688620" cy="128278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00600" y="3886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PRESENTATION</a:t>
            </a:r>
            <a:r>
              <a:rPr lang="en-US" sz="1800" baseline="0" dirty="0">
                <a:latin typeface="+mj-lt"/>
              </a:rPr>
              <a:t> SUBTITLE</a:t>
            </a:r>
          </a:p>
          <a:p>
            <a:r>
              <a:rPr lang="en-US" sz="1800" baseline="0" dirty="0">
                <a:latin typeface="+mj-lt"/>
              </a:rPr>
              <a:t>DATE</a:t>
            </a:r>
          </a:p>
          <a:p>
            <a:r>
              <a:rPr lang="en-US" sz="1800" baseline="0" dirty="0">
                <a:latin typeface="+mj-lt"/>
              </a:rPr>
              <a:t>LOCATION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20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43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 sz="4000" b="0" spc="300"/>
            </a:lvl1pPr>
          </a:lstStyle>
          <a:p>
            <a:r>
              <a:rPr lang="en-US" dirty="0"/>
              <a:t>WELCOME TO THE WEBINAR!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1" y="1200150"/>
            <a:ext cx="8686801" cy="37570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8600" y="1314450"/>
            <a:ext cx="228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HAVING AUDIO ISSUES? </a:t>
            </a:r>
          </a:p>
          <a:p>
            <a:pPr marL="0" indent="0">
              <a:buFont typeface="+mj-lt"/>
              <a:buNone/>
            </a:pPr>
            <a:r>
              <a:rPr lang="en-US" sz="1800" dirty="0"/>
              <a:t>First,</a:t>
            </a:r>
            <a:r>
              <a:rPr lang="en-US" sz="1800" baseline="0" dirty="0"/>
              <a:t> l</a:t>
            </a:r>
            <a:r>
              <a:rPr lang="en-US" sz="1800" dirty="0"/>
              <a:t>og out and back </a:t>
            </a:r>
            <a:r>
              <a:rPr lang="en-US" sz="1800" dirty="0" err="1"/>
              <a:t>in.Still</a:t>
            </a:r>
            <a:r>
              <a:rPr lang="en-US" sz="1800" baseline="0" dirty="0"/>
              <a:t> not working? C</a:t>
            </a:r>
            <a:r>
              <a:rPr lang="en-US" sz="1800" dirty="0"/>
              <a:t>lick audio drop down on right hand panel, select “Telephone,” and dial in on</a:t>
            </a:r>
            <a:r>
              <a:rPr lang="en-US" sz="1800" baseline="0" dirty="0"/>
              <a:t> phone</a:t>
            </a:r>
            <a:r>
              <a:rPr lang="en-US" sz="1800" dirty="0"/>
              <a:t>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24600" y="2228850"/>
            <a:ext cx="243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/>
              <a:t>QUESTIONS OR COMMENTS? </a:t>
            </a:r>
          </a:p>
          <a:p>
            <a:r>
              <a:rPr lang="en-US" sz="1800" b="1" baseline="0" dirty="0"/>
              <a:t>T</a:t>
            </a:r>
            <a:r>
              <a:rPr lang="en-US" sz="1800" dirty="0"/>
              <a:t>ype them in question box to the right.</a:t>
            </a:r>
            <a:endParaRPr lang="en-US" sz="20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029200" y="1028701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CAN’T HEAR US?</a:t>
            </a:r>
          </a:p>
          <a:p>
            <a:r>
              <a:rPr lang="en-US" sz="1800" dirty="0"/>
              <a:t>Check</a:t>
            </a:r>
            <a:r>
              <a:rPr lang="en-US" sz="1800" baseline="0" dirty="0"/>
              <a:t> your speaker volume.</a:t>
            </a:r>
          </a:p>
          <a:p>
            <a:r>
              <a:rPr lang="en-US" sz="1800" baseline="0" dirty="0"/>
              <a:t>Type an SOS into the question box.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85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" y="-114300"/>
            <a:ext cx="9110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TODAY’S FACILITATOR: </a:t>
            </a:r>
          </a:p>
          <a:p>
            <a:pPr algn="ctr"/>
            <a:r>
              <a:rPr lang="en-US" sz="3600" spc="300" dirty="0">
                <a:latin typeface="+mj-lt"/>
              </a:rPr>
              <a:t>HANS</a:t>
            </a:r>
            <a:r>
              <a:rPr lang="en-US" sz="3600" spc="300" baseline="0" dirty="0">
                <a:latin typeface="+mj-lt"/>
              </a:rPr>
              <a:t> MEEDER</a:t>
            </a:r>
            <a:endParaRPr lang="en-US" sz="3600" spc="3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895600" cy="281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57200" y="1543050"/>
            <a:ext cx="4876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13"/>
              </a:spcBef>
              <a:buFont typeface="Arial"/>
              <a:buChar char="•"/>
            </a:pPr>
            <a: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NC3T Co-founder and President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latin typeface="Calibri Bold" charset="0"/>
                <a:ea typeface="MS PGothic" pitchFamily="34" charset="-128"/>
                <a:sym typeface="Calibri Bold" charset="0"/>
              </a:rPr>
              <a:t>Brett </a:t>
            </a:r>
            <a:r>
              <a:rPr lang="en-US" sz="2400" dirty="0" err="1">
                <a:latin typeface="Calibri Bold" charset="0"/>
                <a:ea typeface="MS PGothic" pitchFamily="34" charset="-128"/>
                <a:sym typeface="Calibri Bold" charset="0"/>
              </a:rPr>
              <a:t>Pawlowski</a:t>
            </a:r>
            <a: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, is cofounder of NC3T and serves as its </a:t>
            </a:r>
            <a:b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</a:br>
            <a: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Executive Vice President. </a:t>
            </a:r>
            <a:r>
              <a:rPr lang="en-US" sz="2400" dirty="0" err="1">
                <a:latin typeface="Calibri" pitchFamily="34" charset="0"/>
                <a:ea typeface="MS PGothic" pitchFamily="34" charset="-128"/>
                <a:sym typeface="Calibri" pitchFamily="34" charset="0"/>
              </a:rPr>
              <a:t>Pawlowski</a:t>
            </a:r>
            <a: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 has been published widely on the topic of business/ education engagement  and has worked with businesses, nonprofits, and others on building effective education engagement programs. </a:t>
            </a:r>
          </a:p>
          <a:p>
            <a:pPr marL="285750" indent="-285750">
              <a:spcBef>
                <a:spcPts val="613"/>
              </a:spcBef>
              <a:buFont typeface="Arial"/>
              <a:buChar char="•"/>
            </a:pPr>
            <a:endParaRPr lang="en-US" sz="2400" dirty="0"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" y="-25400"/>
            <a:ext cx="911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latin typeface="+mj-lt"/>
              </a:rPr>
              <a:t>TODAY’S FACILITATOR: </a:t>
            </a:r>
          </a:p>
          <a:p>
            <a:pPr algn="ctr"/>
            <a:r>
              <a:rPr lang="en-US" sz="4000" spc="300" dirty="0">
                <a:latin typeface="+mj-lt"/>
              </a:rPr>
              <a:t>BRETT</a:t>
            </a:r>
            <a:r>
              <a:rPr lang="en-US" sz="4000" spc="300" baseline="0" dirty="0">
                <a:latin typeface="+mj-lt"/>
              </a:rPr>
              <a:t> PAWLOWSKI</a:t>
            </a:r>
            <a:endParaRPr lang="en-US" sz="4000" spc="300" dirty="0"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1657350"/>
            <a:ext cx="4876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13"/>
              </a:spcBef>
              <a:buFont typeface="Arial"/>
              <a:buChar char="•"/>
            </a:pPr>
            <a: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NC3T Co-founder and Executive Vice</a:t>
            </a:r>
            <a:r>
              <a:rPr lang="en-US" sz="2400" baseline="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President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Published widely on the topic of business/ education engagement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1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Worked extensively with businesses, nonprofits, and others on building effective education engagement programs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950026" cy="269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8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11430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NC3T LEADERSHIP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43000" y="120015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13"/>
              </a:spcBef>
              <a:buNone/>
            </a:pPr>
            <a:r>
              <a:rPr lang="en-US" sz="2000" b="1" dirty="0">
                <a:latin typeface="Calibri Bold" charset="0"/>
                <a:ea typeface="MS PGothic" pitchFamily="34" charset="-128"/>
                <a:sym typeface="Calibri Bold" charset="0"/>
              </a:rPr>
              <a:t>Hans Meeder</a:t>
            </a:r>
            <a:r>
              <a:rPr lang="en-US" sz="2000" b="1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, President</a:t>
            </a:r>
            <a:r>
              <a:rPr lang="en-US" sz="2000" b="1" baseline="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Former Deputy Assistant Secretary at the U.S. Department of Education, and a respected national leader conducting research and providing technical assistance on high school redesign, career and technical education, and workforce development.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3000" y="325755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13"/>
              </a:spcBef>
              <a:buNone/>
            </a:pPr>
            <a:r>
              <a:rPr lang="en-US" sz="2000" b="1" dirty="0">
                <a:latin typeface="Calibri Bold" charset="0"/>
                <a:ea typeface="MS PGothic" pitchFamily="34" charset="-128"/>
                <a:sym typeface="Calibri Bold" charset="0"/>
              </a:rPr>
              <a:t>Brett </a:t>
            </a:r>
            <a:r>
              <a:rPr lang="en-US" sz="2000" b="1" dirty="0" err="1">
                <a:latin typeface="Calibri Bold" charset="0"/>
                <a:ea typeface="MS PGothic" pitchFamily="34" charset="-128"/>
                <a:sym typeface="Calibri Bold" charset="0"/>
              </a:rPr>
              <a:t>Pawlowski</a:t>
            </a:r>
            <a:r>
              <a:rPr lang="en-US" sz="2000" b="1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, Executive Vice</a:t>
            </a:r>
            <a:r>
              <a:rPr lang="en-US" sz="2000" b="1" baseline="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President</a:t>
            </a:r>
            <a:r>
              <a:rPr lang="en-US" sz="20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 Published widely on the topic of business/ education engagement  and has worked with businesses, nonprofits, and others on building effective education engagement programs</a:t>
            </a:r>
            <a:r>
              <a:rPr lang="en-US" sz="1800" dirty="0">
                <a:latin typeface="Calibri" pitchFamily="34" charset="0"/>
                <a:ea typeface="MS PGothic" pitchFamily="34" charset="-128"/>
                <a:sym typeface="Calibri" pitchFamily="34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1" y="1257300"/>
            <a:ext cx="164843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1" y="3143250"/>
            <a:ext cx="1711777" cy="156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28600" y="1143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latin typeface="+mj-lt"/>
              </a:rPr>
              <a:t>NC3T</a:t>
            </a:r>
            <a:r>
              <a:rPr lang="en-US" sz="4000" spc="300" baseline="0" dirty="0">
                <a:latin typeface="+mj-lt"/>
              </a:rPr>
              <a:t> MISSION</a:t>
            </a:r>
            <a:endParaRPr lang="en-US" sz="4000" spc="3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" y="1543051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i="1" spc="300" dirty="0"/>
              <a:t>Every learner with a dream and a plan</a:t>
            </a:r>
          </a:p>
          <a:p>
            <a:pPr algn="ctr">
              <a:lnSpc>
                <a:spcPct val="100000"/>
              </a:lnSpc>
            </a:pPr>
            <a:endParaRPr lang="en-US" sz="3200" i="1" spc="300" dirty="0"/>
          </a:p>
          <a:p>
            <a:pPr algn="ctr">
              <a:lnSpc>
                <a:spcPct val="100000"/>
              </a:lnSpc>
            </a:pPr>
            <a:r>
              <a:rPr lang="en-US" sz="3200" i="1" spc="300" dirty="0"/>
              <a:t>Every community with a capable, </a:t>
            </a:r>
          </a:p>
          <a:p>
            <a:pPr algn="ctr">
              <a:lnSpc>
                <a:spcPct val="100000"/>
              </a:lnSpc>
            </a:pPr>
            <a:r>
              <a:rPr lang="en-US" sz="3200" i="1" spc="300" dirty="0"/>
              <a:t>ready workforce</a:t>
            </a:r>
          </a:p>
        </p:txBody>
      </p:sp>
    </p:spTree>
    <p:extLst>
      <p:ext uri="{BB962C8B-B14F-4D97-AF65-F5344CB8AC3E}">
        <p14:creationId xmlns:p14="http://schemas.microsoft.com/office/powerpoint/2010/main" val="40641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3T logo no backgroun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79" t="-8996" r="-2798" b="-8465"/>
          <a:stretch/>
        </p:blipFill>
        <p:spPr>
          <a:xfrm>
            <a:off x="406401" y="1778001"/>
            <a:ext cx="3674533" cy="140969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267200" y="1314450"/>
            <a:ext cx="0" cy="285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495800" y="1828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/>
              <a:t>PATHWAYS</a:t>
            </a:r>
            <a:r>
              <a:rPr lang="en-US" sz="3200" spc="300" baseline="0" dirty="0"/>
              <a:t> 101	</a:t>
            </a:r>
            <a:endParaRPr lang="en-US" sz="3200" spc="3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495800" y="245745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/>
              <a:t>September 23, 2015</a:t>
            </a:r>
          </a:p>
          <a:p>
            <a:r>
              <a:rPr lang="en-US" sz="1800" baseline="0" dirty="0"/>
              <a:t>ACTE Best Practices &amp; Innovation Conference</a:t>
            </a:r>
          </a:p>
          <a:p>
            <a:r>
              <a:rPr lang="en-US" sz="1800" baseline="0" dirty="0"/>
              <a:t>Glendale, AZ</a:t>
            </a:r>
          </a:p>
        </p:txBody>
      </p:sp>
    </p:spTree>
    <p:extLst>
      <p:ext uri="{BB962C8B-B14F-4D97-AF65-F5344CB8AC3E}">
        <p14:creationId xmlns:p14="http://schemas.microsoft.com/office/powerpoint/2010/main" val="2206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28600" y="17145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390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28600" y="11430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QUESTIONS</a:t>
            </a:r>
            <a:r>
              <a:rPr lang="en-US" sz="3600" spc="300" baseline="0" dirty="0">
                <a:latin typeface="+mj-lt"/>
              </a:rPr>
              <a:t> / COMMENTS</a:t>
            </a:r>
            <a:endParaRPr lang="en-US" sz="3600" spc="3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1200" y="1657350"/>
            <a:ext cx="5372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8600" y="1143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NC3T RESOURCES</a:t>
            </a:r>
          </a:p>
        </p:txBody>
      </p:sp>
      <p:pic>
        <p:nvPicPr>
          <p:cNvPr id="3" name="Picture 2" descr="EET Final 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1428750"/>
            <a:ext cx="237066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Building Advisory Board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1428751"/>
            <a:ext cx="2150489" cy="233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TEM Gui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171700"/>
            <a:ext cx="21717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1714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+mj-lt"/>
              </a:rPr>
              <a:t>IN PARTNERSHIP WITH ACTE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143000"/>
            <a:ext cx="5029200" cy="230532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133601" y="3657600"/>
            <a:ext cx="5079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/>
              <a:t>Communication your Message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/>
              <a:t>Program Quality Review &amp; Coaching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/>
              <a:t>Developing Partnerships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/>
              <a:t>Workforce Alignment Analysis</a:t>
            </a:r>
          </a:p>
        </p:txBody>
      </p:sp>
    </p:spTree>
    <p:extLst>
      <p:ext uri="{BB962C8B-B14F-4D97-AF65-F5344CB8AC3E}">
        <p14:creationId xmlns:p14="http://schemas.microsoft.com/office/powerpoint/2010/main" val="23380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45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22-C8A9-4C02-B983-9384FC5B2ED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65E7-E905-453B-AC35-19B63618B9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94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5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2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6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4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 PA 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85850"/>
            <a:ext cx="3733800" cy="1409700"/>
          </a:xfrm>
          <a:prstGeom prst="rect">
            <a:avLst/>
          </a:prstGeom>
        </p:spPr>
      </p:pic>
      <p:pic>
        <p:nvPicPr>
          <p:cNvPr id="5" name="Picture 4" descr="NC3T logo no background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2971800"/>
            <a:ext cx="3779669" cy="131445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648200" y="857250"/>
            <a:ext cx="0" cy="3429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800600" y="142875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/>
              <a:t>TITLE</a:t>
            </a:r>
            <a:r>
              <a:rPr lang="en-US" sz="3200" spc="300" baseline="0" dirty="0"/>
              <a:t> OF MEETING OR PRESENTATION</a:t>
            </a:r>
            <a:endParaRPr lang="en-US" sz="3200" spc="3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37719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Meet</a:t>
            </a:r>
            <a:r>
              <a:rPr lang="en-US" sz="2000" baseline="0" dirty="0"/>
              <a:t>ing/ presentation date</a:t>
            </a:r>
          </a:p>
          <a:p>
            <a:r>
              <a:rPr lang="en-US" sz="2000" baseline="0" dirty="0"/>
              <a:t>Meeting/presentation location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27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5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5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2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4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84D-08EB-D64B-A3A8-7856F410D2A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9471-B431-524F-A37C-9230619B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3T logo no 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2971800"/>
            <a:ext cx="3779669" cy="131445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648200" y="857250"/>
            <a:ext cx="0" cy="3429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800600" y="142875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/>
              <a:t>TITLE</a:t>
            </a:r>
            <a:r>
              <a:rPr lang="en-US" sz="3200" spc="300" baseline="0" dirty="0"/>
              <a:t> OF MEETING OR PRESENTATION</a:t>
            </a:r>
            <a:endParaRPr lang="en-US" sz="3200" spc="3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33147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Meet</a:t>
            </a:r>
            <a:r>
              <a:rPr lang="en-US" sz="2000" baseline="0" dirty="0"/>
              <a:t>ing/ presentation date</a:t>
            </a:r>
          </a:p>
          <a:p>
            <a:r>
              <a:rPr lang="en-US" sz="2000" baseline="0" dirty="0"/>
              <a:t>Meeting/presentation location</a:t>
            </a:r>
            <a:endParaRPr lang="en-US" sz="2000" dirty="0"/>
          </a:p>
        </p:txBody>
      </p:sp>
      <p:pic>
        <p:nvPicPr>
          <p:cNvPr id="2" name="Picture 1" descr="PIN NY 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857250"/>
            <a:ext cx="3733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1143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latin typeface="+mj-lt"/>
              </a:rPr>
              <a:t>CONNECT WITH US!</a:t>
            </a:r>
          </a:p>
        </p:txBody>
      </p:sp>
      <p:pic>
        <p:nvPicPr>
          <p:cNvPr id="4" name="Picture 3" descr="social-media-icon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1028700"/>
            <a:ext cx="983058" cy="747542"/>
          </a:xfrm>
          <a:prstGeom prst="rect">
            <a:avLst/>
          </a:prstGeom>
        </p:spPr>
      </p:pic>
      <p:pic>
        <p:nvPicPr>
          <p:cNvPr id="5" name="Picture 4" descr="mail-icon.jp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943100"/>
            <a:ext cx="985094" cy="745678"/>
          </a:xfrm>
          <a:prstGeom prst="rect">
            <a:avLst/>
          </a:prstGeom>
        </p:spPr>
      </p:pic>
      <p:pic>
        <p:nvPicPr>
          <p:cNvPr id="6" name="Picture 5" descr="social-media-icons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914650"/>
            <a:ext cx="983058" cy="736539"/>
          </a:xfrm>
          <a:prstGeom prst="rect">
            <a:avLst/>
          </a:prstGeom>
        </p:spPr>
      </p:pic>
      <p:pic>
        <p:nvPicPr>
          <p:cNvPr id="7" name="Picture 6" descr="social-media-icons.jp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1" y="3886200"/>
            <a:ext cx="1042151" cy="73399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86000" y="13144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latin typeface="Arial"/>
                <a:cs typeface="Arial"/>
              </a:rPr>
              <a:t>NC3T.com </a:t>
            </a:r>
            <a:r>
              <a:rPr lang="en-US" sz="1800" b="1" i="1" baseline="0" dirty="0">
                <a:solidFill>
                  <a:srgbClr val="7F7F7F"/>
                </a:solidFill>
                <a:latin typeface="Arial"/>
                <a:cs typeface="Arial"/>
              </a:rPr>
              <a:t>SIGN UP FOR BLOG &amp; NEWSLETTER</a:t>
            </a:r>
            <a:endParaRPr lang="en-US" sz="2800" b="1" i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62200" y="1943101"/>
            <a:ext cx="4373146" cy="10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aseline="0" dirty="0">
                <a:latin typeface="Arial"/>
                <a:cs typeface="Arial"/>
              </a:rPr>
              <a:t>Hans@NC3T.com</a:t>
            </a:r>
          </a:p>
          <a:p>
            <a:pPr>
              <a:lnSpc>
                <a:spcPct val="110000"/>
              </a:lnSpc>
            </a:pPr>
            <a:r>
              <a:rPr lang="en-US" sz="2800" baseline="0" dirty="0">
                <a:latin typeface="Arial"/>
                <a:cs typeface="Arial"/>
              </a:rPr>
              <a:t>Brett@NC3T.com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362201" y="3200400"/>
            <a:ext cx="365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@</a:t>
            </a:r>
            <a:r>
              <a:rPr lang="en-US" sz="2800" dirty="0" err="1">
                <a:latin typeface="Arial"/>
                <a:cs typeface="Arial"/>
              </a:rPr>
              <a:t>hansmeeder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62200" y="4114800"/>
            <a:ext cx="489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latin typeface="Arial"/>
                <a:cs typeface="Arial"/>
              </a:rPr>
              <a:t>NC3T / Meeder Consulting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4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42950"/>
            <a:ext cx="5200352" cy="24144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33800" y="2800351"/>
            <a:ext cx="4572000" cy="109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Facilitator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9351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42950"/>
            <a:ext cx="5200352" cy="24144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33800" y="2686050"/>
            <a:ext cx="4572000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Hans</a:t>
            </a:r>
            <a:r>
              <a:rPr lang="en-US" sz="2800" b="1" baseline="0" dirty="0"/>
              <a:t> Meeder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400" dirty="0"/>
              <a:t>Hans@</a:t>
            </a:r>
            <a:r>
              <a:rPr lang="en-US" sz="2400" baseline="0" dirty="0"/>
              <a:t>NC3T.com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57301"/>
            <a:ext cx="8382000" cy="259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57150"/>
            <a:ext cx="9144000" cy="8001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1" y="4972050"/>
            <a:ext cx="9492817" cy="228601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59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50" r:id="rId2"/>
    <p:sldLayoutId id="2147483748" r:id="rId3"/>
    <p:sldLayoutId id="2147483749" r:id="rId4"/>
    <p:sldLayoutId id="2147483746" r:id="rId5"/>
    <p:sldLayoutId id="2147483747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54" r:id="rId12"/>
    <p:sldLayoutId id="214748375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lnSpc>
          <a:spcPts val="4800"/>
        </a:lnSpc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85851"/>
            <a:ext cx="8382000" cy="259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14300"/>
            <a:ext cx="9144000" cy="9144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1" y="4972050"/>
            <a:ext cx="9492817" cy="228601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ENTER TITLE</a:t>
            </a:r>
          </a:p>
        </p:txBody>
      </p:sp>
    </p:spTree>
    <p:extLst>
      <p:ext uri="{BB962C8B-B14F-4D97-AF65-F5344CB8AC3E}">
        <p14:creationId xmlns:p14="http://schemas.microsoft.com/office/powerpoint/2010/main" val="294750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4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lnSpc>
          <a:spcPts val="4800"/>
        </a:lnSpc>
        <a:spcBef>
          <a:spcPct val="0"/>
        </a:spcBef>
        <a:buNone/>
        <a:defRPr sz="3600" b="1" kern="1200" spc="3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450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714500" marR="0" lvl="2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972051"/>
            <a:ext cx="9492786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96200" y="4457701"/>
            <a:ext cx="1191490" cy="4012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1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3721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786" y="5130800"/>
            <a:ext cx="949278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972051"/>
            <a:ext cx="9492786" cy="2286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-114300"/>
            <a:ext cx="9144000" cy="9144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4232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972051"/>
            <a:ext cx="9492786" cy="2286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-114300"/>
            <a:ext cx="9144000" cy="9144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1656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34" r:id="rId8"/>
    <p:sldLayoutId id="2147483728" r:id="rId9"/>
    <p:sldLayoutId id="2147483752" r:id="rId10"/>
    <p:sldLayoutId id="2147483745" r:id="rId11"/>
    <p:sldLayoutId id="214748375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jpe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jpe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institut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0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AAD832-0A23-9C48-851A-FD1DD995A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053" y="285750"/>
            <a:ext cx="4291894" cy="1600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DAF1E7E-D7C4-A948-B2AB-6FFBDEB325FE}"/>
              </a:ext>
            </a:extLst>
          </p:cNvPr>
          <p:cNvSpPr txBox="1">
            <a:spLocks/>
          </p:cNvSpPr>
          <p:nvPr/>
        </p:nvSpPr>
        <p:spPr>
          <a:xfrm>
            <a:off x="457200" y="1657350"/>
            <a:ext cx="8229600" cy="2514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4000" b="0" spc="0" dirty="0">
                <a:ln w="1016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Career Exploration Plan #1A:</a:t>
            </a:r>
          </a:p>
          <a:p>
            <a:pPr>
              <a:spcBef>
                <a:spcPts val="1200"/>
              </a:spcBef>
            </a:pPr>
            <a:r>
              <a:rPr lang="en-US" sz="4000" b="0" spc="0" dirty="0">
                <a:ln w="1016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Getting Started On Your Career Journey</a:t>
            </a:r>
            <a:endParaRPr lang="en-US" b="0" i="1" spc="0" dirty="0">
              <a:ln w="10160">
                <a:noFill/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8DC8D-FDB0-4DC2-A379-C17D5C7F3D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232;p23" descr="A hand holding a puzzle&#10;&#10;Description automatically generated">
            <a:extLst>
              <a:ext uri="{FF2B5EF4-FFF2-40B4-BE49-F238E27FC236}">
                <a16:creationId xmlns:a16="http://schemas.microsoft.com/office/drawing/2014/main" id="{63EAEA58-2571-41F1-BDD4-A380F06028CF}"/>
              </a:ext>
            </a:extLst>
          </p:cNvPr>
          <p:cNvPicPr preferRelativeResize="0"/>
          <p:nvPr/>
        </p:nvPicPr>
        <p:blipFill rotWithShape="1">
          <a:blip r:embed="rId3"/>
          <a:srcRect t="9091" r="13816" b="-2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870966"/>
            <a:ext cx="2578608" cy="843534"/>
          </a:xfrm>
        </p:spPr>
        <p:txBody>
          <a:bodyPr anchor="b">
            <a:normAutofit/>
          </a:bodyPr>
          <a:lstStyle/>
          <a:p>
            <a:r>
              <a:rPr lang="en-US" sz="1800" dirty="0">
                <a:solidFill>
                  <a:srgbClr val="009193"/>
                </a:solidFill>
              </a:rPr>
              <a:t>WHAT DO YOU WANT TO DO WHEN YOU GROW UP? (cont’d)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5B08F-FC24-47F9-975B-AE63787E6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2998280" cy="29716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Sometimes this process can be frustrating, but…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Try to see this process as an exciting opportunity for discovery!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It also gives you the chance to partner with others! 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With some practice and some patience, your career picture can become crystal clear.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2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9193"/>
                </a:solidFill>
              </a:rPr>
              <a:t>MAKING SENSE OUT OF THE CONFUSION</a:t>
            </a:r>
            <a:endParaRPr lang="en-US" dirty="0">
              <a:solidFill>
                <a:srgbClr val="009193"/>
              </a:solidFill>
            </a:endParaRPr>
          </a:p>
        </p:txBody>
      </p:sp>
      <p:sp>
        <p:nvSpPr>
          <p:cNvPr id="12" name="Google Shape;241;p24">
            <a:extLst>
              <a:ext uri="{FF2B5EF4-FFF2-40B4-BE49-F238E27FC236}">
                <a16:creationId xmlns:a16="http://schemas.microsoft.com/office/drawing/2014/main" id="{24BD3C40-F9DE-4DE3-B3B4-D3641F0369C0}"/>
              </a:ext>
            </a:extLst>
          </p:cNvPr>
          <p:cNvSpPr txBox="1">
            <a:spLocks/>
          </p:cNvSpPr>
          <p:nvPr/>
        </p:nvSpPr>
        <p:spPr>
          <a:xfrm>
            <a:off x="990600" y="1352550"/>
            <a:ext cx="2971800" cy="7240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ts val="1900"/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rgbClr val="009193"/>
                </a:solidFill>
                <a:latin typeface="+mj-lt"/>
                <a:ea typeface="Calibri"/>
                <a:cs typeface="Calibri"/>
                <a:sym typeface="Calibri"/>
              </a:rPr>
              <a:t>Interests</a:t>
            </a:r>
            <a:r>
              <a:rPr lang="en-US" sz="1800" i="1" dirty="0"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>
                <a:solidFill>
                  <a:srgbClr val="E33A1B"/>
                </a:solidFill>
                <a:latin typeface="+mj-lt"/>
                <a:ea typeface="Calibri"/>
                <a:cs typeface="Calibri"/>
                <a:sym typeface="Calibri"/>
              </a:rPr>
              <a:t>Aptitudes</a:t>
            </a:r>
            <a:r>
              <a:rPr lang="en-US" sz="1800" i="1" dirty="0"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>
                <a:solidFill>
                  <a:srgbClr val="7ACB23"/>
                </a:solidFill>
                <a:latin typeface="+mj-lt"/>
                <a:ea typeface="Calibri"/>
                <a:cs typeface="Calibri"/>
                <a:sym typeface="Calibri"/>
              </a:rPr>
              <a:t>Values</a:t>
            </a:r>
            <a:r>
              <a:rPr lang="en-US" sz="1800" i="1" dirty="0">
                <a:latin typeface="+mj-lt"/>
                <a:ea typeface="Calibri"/>
                <a:cs typeface="Calibri"/>
                <a:sym typeface="Calibri"/>
              </a:rPr>
              <a:t>, Options,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Decisions</a:t>
            </a:r>
            <a:r>
              <a:rPr lang="en-US" sz="1800" dirty="0">
                <a:latin typeface="+mj-lt"/>
                <a:ea typeface="Calibri"/>
                <a:cs typeface="Calibri"/>
                <a:sym typeface="Calibri"/>
              </a:rPr>
              <a:t>… </a:t>
            </a:r>
            <a:endParaRPr lang="en-US" sz="1800" dirty="0">
              <a:latin typeface="+mj-lt"/>
            </a:endParaRPr>
          </a:p>
        </p:txBody>
      </p:sp>
      <p:pic>
        <p:nvPicPr>
          <p:cNvPr id="13" name="Google Shape;242;p24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C1DBEB43-E7C2-4735-A074-FD888B18714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07" y="2247900"/>
            <a:ext cx="2405062" cy="2171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4" name="Google Shape;243;p24">
            <a:extLst>
              <a:ext uri="{FF2B5EF4-FFF2-40B4-BE49-F238E27FC236}">
                <a16:creationId xmlns:a16="http://schemas.microsoft.com/office/drawing/2014/main" id="{0EBA166D-6074-4BF4-BCAC-627352CEE95F}"/>
              </a:ext>
            </a:extLst>
          </p:cNvPr>
          <p:cNvSpPr txBox="1">
            <a:spLocks/>
          </p:cNvSpPr>
          <p:nvPr/>
        </p:nvSpPr>
        <p:spPr>
          <a:xfrm>
            <a:off x="5181602" y="1581150"/>
            <a:ext cx="2971800" cy="49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 panose="020B0604020202020204" pitchFamily="34" charset="0"/>
              <a:buNone/>
            </a:pPr>
            <a:r>
              <a:rPr lang="en-US" sz="1800" dirty="0">
                <a:latin typeface="+mj-lt"/>
                <a:ea typeface="Calibri"/>
                <a:cs typeface="Calibri"/>
                <a:sym typeface="Calibri"/>
              </a:rPr>
              <a:t>Four Stages of Career Development</a:t>
            </a:r>
            <a:endParaRPr lang="en-US" sz="1800" dirty="0">
              <a:latin typeface="+mj-lt"/>
            </a:endParaRPr>
          </a:p>
        </p:txBody>
      </p:sp>
      <p:pic>
        <p:nvPicPr>
          <p:cNvPr id="15" name="Google Shape;244;p24" descr="A picture containing toy, computer, laptop, table&#10;&#10;Description automatically generated">
            <a:extLst>
              <a:ext uri="{FF2B5EF4-FFF2-40B4-BE49-F238E27FC236}">
                <a16:creationId xmlns:a16="http://schemas.microsoft.com/office/drawing/2014/main" id="{6C76D6D7-AD33-4EF6-8825-F1DF1A156C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4971" y="2247900"/>
            <a:ext cx="2405062" cy="2171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43;p24">
            <a:extLst>
              <a:ext uri="{FF2B5EF4-FFF2-40B4-BE49-F238E27FC236}">
                <a16:creationId xmlns:a16="http://schemas.microsoft.com/office/drawing/2014/main" id="{FEBB236E-C465-4A69-BDCC-7A0C93741243}"/>
              </a:ext>
            </a:extLst>
          </p:cNvPr>
          <p:cNvSpPr txBox="1">
            <a:spLocks/>
          </p:cNvSpPr>
          <p:nvPr/>
        </p:nvSpPr>
        <p:spPr>
          <a:xfrm>
            <a:off x="3771899" y="3066861"/>
            <a:ext cx="1600202" cy="49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 panose="020B0604020202020204" pitchFamily="34" charset="0"/>
              <a:buNone/>
            </a:pPr>
            <a:r>
              <a:rPr lang="en-US" sz="2400" b="1" dirty="0">
                <a:latin typeface="+mj-lt"/>
                <a:cs typeface="Calibri"/>
                <a:sym typeface="Calibri"/>
              </a:rPr>
              <a:t>VS.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5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9193"/>
                </a:solidFill>
              </a:rPr>
              <a:t>FOUR STAGES OF CAREER DEVELOPMENT</a:t>
            </a:r>
            <a:endParaRPr lang="en-US" dirty="0">
              <a:solidFill>
                <a:srgbClr val="00919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4;p25" descr="A picture containing laptop, plate&#10;&#10;Description automatically generated">
            <a:extLst>
              <a:ext uri="{FF2B5EF4-FFF2-40B4-BE49-F238E27FC236}">
                <a16:creationId xmlns:a16="http://schemas.microsoft.com/office/drawing/2014/main" id="{1A8B3828-5729-4766-B824-E80FD96807F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9327" b="-1"/>
          <a:stretch/>
        </p:blipFill>
        <p:spPr>
          <a:xfrm>
            <a:off x="990600" y="1610913"/>
            <a:ext cx="3124200" cy="3062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55;p25">
            <a:extLst>
              <a:ext uri="{FF2B5EF4-FFF2-40B4-BE49-F238E27FC236}">
                <a16:creationId xmlns:a16="http://schemas.microsoft.com/office/drawing/2014/main" id="{5C14CE4A-6B03-4B4F-8C93-07CA2FA38A50}"/>
              </a:ext>
            </a:extLst>
          </p:cNvPr>
          <p:cNvSpPr txBox="1">
            <a:spLocks/>
          </p:cNvSpPr>
          <p:nvPr/>
        </p:nvSpPr>
        <p:spPr>
          <a:xfrm>
            <a:off x="4572000" y="1580679"/>
            <a:ext cx="4572000" cy="29102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9193"/>
                </a:solidFill>
                <a:latin typeface="+mj-lt"/>
                <a:ea typeface="Calibri"/>
                <a:cs typeface="Calibri"/>
                <a:sym typeface="Calibri"/>
              </a:rPr>
              <a:t>Career Awareness</a:t>
            </a:r>
            <a:endParaRPr lang="en-US" sz="2000" b="1" dirty="0">
              <a:solidFill>
                <a:srgbClr val="009193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1000"/>
              </a:spcBef>
              <a:buClr>
                <a:srgbClr val="0070C0"/>
              </a:buClr>
              <a:buSzPts val="28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E33A1B"/>
                </a:solidFill>
                <a:latin typeface="+mj-lt"/>
                <a:ea typeface="Calibri"/>
                <a:cs typeface="Calibri"/>
                <a:sym typeface="Calibri"/>
              </a:rPr>
              <a:t>Career Exploration &amp; Self-Discovery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Clr>
                <a:srgbClr val="0070C0"/>
              </a:buClr>
              <a:buSzPts val="28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ACB23"/>
                </a:solidFill>
                <a:latin typeface="+mj-lt"/>
              </a:rPr>
              <a:t>Career Management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None/>
            </a:pP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Career Preparation &amp; Immersion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None/>
            </a:pPr>
            <a:r>
              <a:rPr lang="en-US" sz="800" dirty="0">
                <a:latin typeface="+mj-lt"/>
                <a:cs typeface="Calibri"/>
                <a:sym typeface="Calibri"/>
              </a:rPr>
              <a:t> </a:t>
            </a:r>
            <a:endParaRPr lang="en-US" sz="800" dirty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en-US" sz="2000" i="1" dirty="0">
                <a:latin typeface="+mj-lt"/>
                <a:ea typeface="Calibri"/>
                <a:cs typeface="Calibri"/>
                <a:sym typeface="Calibri"/>
              </a:rPr>
              <a:t>Let’s unpack each stage, one-at-a-time….</a:t>
            </a:r>
            <a:endParaRPr lang="en-US" sz="2000" i="1" dirty="0">
              <a:latin typeface="+mj-lt"/>
            </a:endParaRPr>
          </a:p>
          <a:p>
            <a:pPr marL="228600" indent="-508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4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9193"/>
                </a:solidFill>
              </a:rPr>
              <a:t>IT’S SORT OF LIKE A PUZZLE…</a:t>
            </a:r>
            <a:endParaRPr lang="en-US" dirty="0">
              <a:solidFill>
                <a:srgbClr val="00919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5B08F-FC24-47F9-975B-AE63787E6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248150" cy="3263504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+mj-lt"/>
                <a:ea typeface="Calibri"/>
                <a:cs typeface="Calibri"/>
                <a:sym typeface="Calibri"/>
              </a:rPr>
              <a:t>Sometimes we need to try different angles to get just the right fit.</a:t>
            </a:r>
            <a:endParaRPr lang="en-US" sz="2800" dirty="0">
              <a:latin typeface="+mj-lt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+mj-lt"/>
                <a:ea typeface="Calibri"/>
                <a:cs typeface="Calibri"/>
                <a:sym typeface="Calibri"/>
              </a:rPr>
              <a:t>Sometimes we need to reflect and re-evaluate.</a:t>
            </a:r>
            <a:endParaRPr lang="en-US" sz="2800" dirty="0">
              <a:latin typeface="+mj-lt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+mj-lt"/>
                <a:ea typeface="Calibri"/>
                <a:cs typeface="Calibri"/>
                <a:sym typeface="Calibri"/>
              </a:rPr>
              <a:t>And sometimes we need help!</a:t>
            </a:r>
            <a:endParaRPr lang="en-US" sz="2800" dirty="0">
              <a:latin typeface="+mj-lt"/>
            </a:endParaRPr>
          </a:p>
        </p:txBody>
      </p:sp>
      <p:pic>
        <p:nvPicPr>
          <p:cNvPr id="5" name="Google Shape;266;p26" descr="A picture containing toy, white, red, sitting&#10;&#10;Description automatically generated">
            <a:extLst>
              <a:ext uri="{FF2B5EF4-FFF2-40B4-BE49-F238E27FC236}">
                <a16:creationId xmlns:a16="http://schemas.microsoft.com/office/drawing/2014/main" id="{593BD03C-FD45-4D59-A5C5-4DC9A230AF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7" t="30573"/>
          <a:stretch/>
        </p:blipFill>
        <p:spPr>
          <a:xfrm>
            <a:off x="5906574" y="974335"/>
            <a:ext cx="2773193" cy="1902215"/>
          </a:xfrm>
          <a:custGeom>
            <a:avLst/>
            <a:gdLst/>
            <a:ahLst/>
            <a:cxnLst/>
            <a:rect l="l" t="t" r="r" b="b"/>
            <a:pathLst>
              <a:path w="4035547" h="4178808" extrusionOk="0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ln>
            <a:noFill/>
          </a:ln>
          <a:effectLst>
            <a:softEdge rad="63500"/>
          </a:effectLst>
        </p:spPr>
      </p:pic>
      <p:pic>
        <p:nvPicPr>
          <p:cNvPr id="7" name="Google Shape;267;p26" descr="A close up of a toy&#10;&#10;Description automatically generated">
            <a:extLst>
              <a:ext uri="{FF2B5EF4-FFF2-40B4-BE49-F238E27FC236}">
                <a16:creationId xmlns:a16="http://schemas.microsoft.com/office/drawing/2014/main" id="{01C8D929-ACFD-4FC4-A587-C0C6E8DDB8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8238" r="10416" b="28359"/>
          <a:stretch/>
        </p:blipFill>
        <p:spPr>
          <a:xfrm>
            <a:off x="4724401" y="2781481"/>
            <a:ext cx="3276600" cy="1647424"/>
          </a:xfrm>
          <a:custGeom>
            <a:avLst/>
            <a:gdLst/>
            <a:ahLst/>
            <a:cxnLst/>
            <a:rect l="l" t="t" r="r" b="b"/>
            <a:pathLst>
              <a:path w="4047645" h="2495811" extrusionOk="0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ln>
            <a:noFill/>
          </a:ln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4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9193"/>
                </a:solidFill>
              </a:rPr>
              <a:t>NO MAGICAL CAREERS!</a:t>
            </a:r>
            <a:endParaRPr lang="en-US" dirty="0">
              <a:solidFill>
                <a:srgbClr val="00919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75;p27">
            <a:extLst>
              <a:ext uri="{FF2B5EF4-FFF2-40B4-BE49-F238E27FC236}">
                <a16:creationId xmlns:a16="http://schemas.microsoft.com/office/drawing/2014/main" id="{6DA8C594-9ECB-4B9F-B7D5-DACA5E60FF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051" r="2" b="8371"/>
          <a:stretch/>
        </p:blipFill>
        <p:spPr>
          <a:xfrm>
            <a:off x="5939701" y="979060"/>
            <a:ext cx="2728775" cy="1981200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oogle Shape;278;p27" descr="A picture containing colorful, girl, kite, holding&#10;&#10;Description automatically generated">
            <a:extLst>
              <a:ext uri="{FF2B5EF4-FFF2-40B4-BE49-F238E27FC236}">
                <a16:creationId xmlns:a16="http://schemas.microsoft.com/office/drawing/2014/main" id="{1B86A6C9-8EBE-4887-BB36-C4AEB66B190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4701" y="2458920"/>
            <a:ext cx="2728776" cy="24155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280;p2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AA95C920-10BD-49BF-885A-DD9343A4CA1B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>
            <a:off x="4724400" y="3105150"/>
            <a:ext cx="1295400" cy="128789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Google Shape;277;p27">
            <a:extLst>
              <a:ext uri="{FF2B5EF4-FFF2-40B4-BE49-F238E27FC236}">
                <a16:creationId xmlns:a16="http://schemas.microsoft.com/office/drawing/2014/main" id="{66EA09EC-8C10-41D1-B0CC-4A3314262430}"/>
              </a:ext>
            </a:extLst>
          </p:cNvPr>
          <p:cNvSpPr txBox="1">
            <a:spLocks/>
          </p:cNvSpPr>
          <p:nvPr/>
        </p:nvSpPr>
        <p:spPr>
          <a:xfrm>
            <a:off x="628650" y="1378472"/>
            <a:ext cx="3409950" cy="31744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We discourage the “magical career” mindset.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en-US" sz="2400" dirty="0">
              <a:latin typeface="+mj-lt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Instead, we  promote </a:t>
            </a:r>
            <a:endParaRPr lang="en-US" dirty="0">
              <a:latin typeface="+mj-lt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Plan A… </a:t>
            </a:r>
            <a:endParaRPr lang="en-US" dirty="0">
              <a:latin typeface="+mj-lt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	Plan B… </a:t>
            </a:r>
            <a:endParaRPr lang="en-US" dirty="0">
              <a:latin typeface="+mj-lt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		and Plan C…</a:t>
            </a: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 </a:t>
            </a:r>
            <a:endParaRPr lang="en-US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with success in every direction!</a:t>
            </a:r>
            <a:endParaRPr lang="en-US" dirty="0">
              <a:latin typeface="+mj-lt"/>
            </a:endParaRPr>
          </a:p>
          <a:p>
            <a:pPr marL="228600" indent="-12700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1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287;p28" descr="A close up of a ball&#10;&#10;Description automatically generated">
            <a:extLst>
              <a:ext uri="{FF2B5EF4-FFF2-40B4-BE49-F238E27FC236}">
                <a16:creationId xmlns:a16="http://schemas.microsoft.com/office/drawing/2014/main" id="{DECCD241-8434-4D05-89F0-BAE61E1D003A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t="7407" r="18700" b="1683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870966"/>
            <a:ext cx="2578608" cy="843534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009193"/>
                </a:solidFill>
              </a:rPr>
              <a:t>THE WORLD OF 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5B08F-FC24-47F9-975B-AE63787E6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2579180" cy="2405444"/>
          </a:xfrm>
        </p:spPr>
        <p:txBody>
          <a:bodyPr anchor="t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Career Connected Learning helps you connect learning to the real world and develop the knowledge, skills, and mindset to successfully enter the adult world of work, careers, and community life. </a:t>
            </a:r>
            <a:endParaRPr lang="en-US" sz="1600" dirty="0">
              <a:latin typeface="+mj-lt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72B8BEF-272C-41B4-9C61-65322C437C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373739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9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935831"/>
            <a:ext cx="6858000" cy="2255585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FC856-AD42-3748-BECC-C5DEA8AB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41" y="1081629"/>
            <a:ext cx="6436518" cy="16329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6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NOW IT’S TIME TO SHOW WHAT YOU KNOW!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2934241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511D5B2-4A7E-4357-B3C4-46C45D9CD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3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7D84DFE-A0D5-AF4D-80EA-0D9B6788A4B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09572" y="3257550"/>
            <a:ext cx="8324855" cy="14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Professional Learning Program Helping Instructors and         Their Students Get Smarter About Career Connections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CB424-09E9-4E56-9705-6D9DF5CA5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b="11563"/>
          <a:stretch/>
        </p:blipFill>
        <p:spPr>
          <a:xfrm>
            <a:off x="38449" y="257469"/>
            <a:ext cx="9072483" cy="27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/>
          <a:lstStyle/>
          <a:p>
            <a:r>
              <a:rPr lang="en-US" dirty="0">
                <a:solidFill>
                  <a:srgbClr val="009193"/>
                </a:solidFill>
              </a:rPr>
              <a:t>UNIT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C87261-B9D8-4F27-B385-09640E475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320067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5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/>
          <a:lstStyle/>
          <a:p>
            <a:r>
              <a:rPr lang="en-US" dirty="0">
                <a:solidFill>
                  <a:srgbClr val="009193"/>
                </a:solidFill>
              </a:rPr>
              <a:t>HAVE YOU EVER ASKED…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2;p17">
            <a:extLst>
              <a:ext uri="{FF2B5EF4-FFF2-40B4-BE49-F238E27FC236}">
                <a16:creationId xmlns:a16="http://schemas.microsoft.com/office/drawing/2014/main" id="{6A3FA069-9696-4B2A-853D-90C5CF137C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351298"/>
            <a:ext cx="2590800" cy="30743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oogle Shape;143;p17">
            <a:extLst>
              <a:ext uri="{FF2B5EF4-FFF2-40B4-BE49-F238E27FC236}">
                <a16:creationId xmlns:a16="http://schemas.microsoft.com/office/drawing/2014/main" id="{71BB91C3-7F52-45AD-AE9C-0BB0FAD793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1626584"/>
            <a:ext cx="3429000" cy="25237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2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A79D"/>
                </a:solidFill>
              </a:rPr>
              <a:t>WHAT DO YOU WANT TO BE WHEN YOU GROW UP?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499D91-CCBF-4CC9-870A-939F32433E18}"/>
              </a:ext>
            </a:extLst>
          </p:cNvPr>
          <p:cNvGrpSpPr/>
          <p:nvPr/>
        </p:nvGrpSpPr>
        <p:grpSpPr>
          <a:xfrm>
            <a:off x="1066800" y="1123950"/>
            <a:ext cx="7162800" cy="4019550"/>
            <a:chOff x="1066800" y="1123950"/>
            <a:chExt cx="7162800" cy="4019550"/>
          </a:xfrm>
        </p:grpSpPr>
        <p:pic>
          <p:nvPicPr>
            <p:cNvPr id="23" name="Google Shape;149;p18" descr="A person taking a selfie&#10;&#10;Description automatically generated">
              <a:extLst>
                <a:ext uri="{FF2B5EF4-FFF2-40B4-BE49-F238E27FC236}">
                  <a16:creationId xmlns:a16="http://schemas.microsoft.com/office/drawing/2014/main" id="{E655359C-28AC-40DF-B6E2-F0D4F7303B6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3093" t="7288" r="6186" b="15085"/>
            <a:stretch/>
          </p:blipFill>
          <p:spPr>
            <a:xfrm>
              <a:off x="1219200" y="1123950"/>
              <a:ext cx="6705600" cy="4019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7B1A48-15AD-4099-9D38-D32ECF508EB3}"/>
                </a:ext>
              </a:extLst>
            </p:cNvPr>
            <p:cNvSpPr/>
            <p:nvPr/>
          </p:nvSpPr>
          <p:spPr>
            <a:xfrm>
              <a:off x="1066800" y="1123950"/>
              <a:ext cx="7162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4DDA6F-0E36-4BEF-8983-1965EBB8300E}"/>
                </a:ext>
              </a:extLst>
            </p:cNvPr>
            <p:cNvSpPr/>
            <p:nvPr/>
          </p:nvSpPr>
          <p:spPr>
            <a:xfrm>
              <a:off x="1295400" y="1809750"/>
              <a:ext cx="25146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5162514-2CD3-4CBE-9BFC-42336D3823AB}"/>
                </a:ext>
              </a:extLst>
            </p:cNvPr>
            <p:cNvSpPr/>
            <p:nvPr/>
          </p:nvSpPr>
          <p:spPr>
            <a:xfrm>
              <a:off x="5679841" y="2143125"/>
              <a:ext cx="1940159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Google Shape;158;p18">
            <a:extLst>
              <a:ext uri="{FF2B5EF4-FFF2-40B4-BE49-F238E27FC236}">
                <a16:creationId xmlns:a16="http://schemas.microsoft.com/office/drawing/2014/main" id="{59547D5F-26C4-478C-AD73-8836F8BA48C9}"/>
              </a:ext>
            </a:extLst>
          </p:cNvPr>
          <p:cNvSpPr/>
          <p:nvPr/>
        </p:nvSpPr>
        <p:spPr>
          <a:xfrm rot="532220">
            <a:off x="1482909" y="2655371"/>
            <a:ext cx="2139581" cy="1185306"/>
          </a:xfrm>
          <a:prstGeom prst="cloudCallout">
            <a:avLst>
              <a:gd name="adj1" fmla="val 69980"/>
              <a:gd name="adj2" fmla="val 32011"/>
            </a:avLst>
          </a:prstGeom>
          <a:noFill/>
          <a:ln w="57150" cap="flat" cmpd="sng">
            <a:solidFill>
              <a:srgbClr val="0091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50;p18">
            <a:extLst>
              <a:ext uri="{FF2B5EF4-FFF2-40B4-BE49-F238E27FC236}">
                <a16:creationId xmlns:a16="http://schemas.microsoft.com/office/drawing/2014/main" id="{12050137-6771-48E9-80D2-38715C23AE31}"/>
              </a:ext>
            </a:extLst>
          </p:cNvPr>
          <p:cNvSpPr txBox="1"/>
          <p:nvPr/>
        </p:nvSpPr>
        <p:spPr>
          <a:xfrm>
            <a:off x="1703859" y="2878712"/>
            <a:ext cx="169767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Just graduating from high school is good enough…</a:t>
            </a:r>
            <a:endParaRPr sz="1600" dirty="0">
              <a:latin typeface="+mj-lt"/>
            </a:endParaRPr>
          </a:p>
        </p:txBody>
      </p:sp>
      <p:sp>
        <p:nvSpPr>
          <p:cNvPr id="40" name="Google Shape;158;p18">
            <a:extLst>
              <a:ext uri="{FF2B5EF4-FFF2-40B4-BE49-F238E27FC236}">
                <a16:creationId xmlns:a16="http://schemas.microsoft.com/office/drawing/2014/main" id="{E88DC6A8-F269-4BBA-8D32-939C2B4E64EB}"/>
              </a:ext>
            </a:extLst>
          </p:cNvPr>
          <p:cNvSpPr/>
          <p:nvPr/>
        </p:nvSpPr>
        <p:spPr>
          <a:xfrm rot="21240000" flipH="1">
            <a:off x="5867975" y="3179702"/>
            <a:ext cx="1704749" cy="993895"/>
          </a:xfrm>
          <a:prstGeom prst="cloudCallout">
            <a:avLst>
              <a:gd name="adj1" fmla="val 69980"/>
              <a:gd name="adj2" fmla="val 32011"/>
            </a:avLst>
          </a:prstGeom>
          <a:noFill/>
          <a:ln w="57150" cap="flat" cmpd="sng">
            <a:solidFill>
              <a:srgbClr val="8DC6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63;p18">
            <a:extLst>
              <a:ext uri="{FF2B5EF4-FFF2-40B4-BE49-F238E27FC236}">
                <a16:creationId xmlns:a16="http://schemas.microsoft.com/office/drawing/2014/main" id="{CCAB6F3D-8AC9-4649-9FEC-2982D8B7E405}"/>
              </a:ext>
            </a:extLst>
          </p:cNvPr>
          <p:cNvSpPr txBox="1"/>
          <p:nvPr/>
        </p:nvSpPr>
        <p:spPr>
          <a:xfrm>
            <a:off x="5940180" y="3307339"/>
            <a:ext cx="156258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MAN, this is a tough question to answer!</a:t>
            </a:r>
            <a:endParaRPr sz="1400" dirty="0">
              <a:latin typeface="+mj-lt"/>
            </a:endParaRPr>
          </a:p>
        </p:txBody>
      </p:sp>
      <p:sp>
        <p:nvSpPr>
          <p:cNvPr id="42" name="Google Shape;158;p18">
            <a:extLst>
              <a:ext uri="{FF2B5EF4-FFF2-40B4-BE49-F238E27FC236}">
                <a16:creationId xmlns:a16="http://schemas.microsoft.com/office/drawing/2014/main" id="{579DC7F3-5081-4ABE-BC36-58BCB9BAD2AF}"/>
              </a:ext>
            </a:extLst>
          </p:cNvPr>
          <p:cNvSpPr/>
          <p:nvPr/>
        </p:nvSpPr>
        <p:spPr>
          <a:xfrm rot="21240000" flipH="1">
            <a:off x="4681513" y="1005579"/>
            <a:ext cx="2400488" cy="1244187"/>
          </a:xfrm>
          <a:prstGeom prst="cloudCallout">
            <a:avLst>
              <a:gd name="adj1" fmla="val 44054"/>
              <a:gd name="adj2" fmla="val 127607"/>
            </a:avLst>
          </a:prstGeom>
          <a:noFill/>
          <a:ln w="57150" cap="flat" cmpd="sng">
            <a:solidFill>
              <a:srgbClr val="E34E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51;p18">
            <a:extLst>
              <a:ext uri="{FF2B5EF4-FFF2-40B4-BE49-F238E27FC236}">
                <a16:creationId xmlns:a16="http://schemas.microsoft.com/office/drawing/2014/main" id="{AE239E36-3A80-4EE1-811A-93EE3C0CC252}"/>
              </a:ext>
            </a:extLst>
          </p:cNvPr>
          <p:cNvSpPr txBox="1"/>
          <p:nvPr/>
        </p:nvSpPr>
        <p:spPr>
          <a:xfrm>
            <a:off x="5068275" y="1254701"/>
            <a:ext cx="163561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Non-college jobs? Fine for others… but not for me!</a:t>
            </a:r>
            <a:endParaRPr sz="1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58;p18">
            <a:extLst>
              <a:ext uri="{FF2B5EF4-FFF2-40B4-BE49-F238E27FC236}">
                <a16:creationId xmlns:a16="http://schemas.microsoft.com/office/drawing/2014/main" id="{0064E1CC-E0E3-4138-9599-2B9CAEF079F7}"/>
              </a:ext>
            </a:extLst>
          </p:cNvPr>
          <p:cNvSpPr/>
          <p:nvPr/>
        </p:nvSpPr>
        <p:spPr>
          <a:xfrm rot="360000">
            <a:off x="3260881" y="2039949"/>
            <a:ext cx="1629687" cy="770272"/>
          </a:xfrm>
          <a:prstGeom prst="cloudCallout">
            <a:avLst>
              <a:gd name="adj1" fmla="val 32750"/>
              <a:gd name="adj2" fmla="val 98328"/>
            </a:avLst>
          </a:pr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160;p18">
            <a:extLst>
              <a:ext uri="{FF2B5EF4-FFF2-40B4-BE49-F238E27FC236}">
                <a16:creationId xmlns:a16="http://schemas.microsoft.com/office/drawing/2014/main" id="{644E70E6-6A9B-4C28-9D99-EF6A934346D8}"/>
              </a:ext>
            </a:extLst>
          </p:cNvPr>
          <p:cNvSpPr txBox="1"/>
          <p:nvPr/>
        </p:nvSpPr>
        <p:spPr>
          <a:xfrm>
            <a:off x="3357407" y="2149023"/>
            <a:ext cx="13748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 really want a good job…</a:t>
            </a:r>
            <a:endParaRPr sz="1100" dirty="0">
              <a:latin typeface="+mj-lt"/>
            </a:endParaRPr>
          </a:p>
        </p:txBody>
      </p:sp>
      <p:sp>
        <p:nvSpPr>
          <p:cNvPr id="47" name="Google Shape;158;p18">
            <a:extLst>
              <a:ext uri="{FF2B5EF4-FFF2-40B4-BE49-F238E27FC236}">
                <a16:creationId xmlns:a16="http://schemas.microsoft.com/office/drawing/2014/main" id="{00B36BB0-3E34-4709-96E7-90928294D3E9}"/>
              </a:ext>
            </a:extLst>
          </p:cNvPr>
          <p:cNvSpPr/>
          <p:nvPr/>
        </p:nvSpPr>
        <p:spPr>
          <a:xfrm rot="21240000" flipH="1">
            <a:off x="6148883" y="2132012"/>
            <a:ext cx="2604675" cy="914832"/>
          </a:xfrm>
          <a:prstGeom prst="cloudCallout">
            <a:avLst>
              <a:gd name="adj1" fmla="val 74333"/>
              <a:gd name="adj2" fmla="val 45171"/>
            </a:avLst>
          </a:prstGeom>
          <a:noFill/>
          <a:ln w="57150" cap="flat" cmpd="sng">
            <a:solidFill>
              <a:srgbClr val="0091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161;p18">
            <a:extLst>
              <a:ext uri="{FF2B5EF4-FFF2-40B4-BE49-F238E27FC236}">
                <a16:creationId xmlns:a16="http://schemas.microsoft.com/office/drawing/2014/main" id="{D42294A9-C486-46B9-AF74-146340F4D382}"/>
              </a:ext>
            </a:extLst>
          </p:cNvPr>
          <p:cNvSpPr txBox="1"/>
          <p:nvPr/>
        </p:nvSpPr>
        <p:spPr>
          <a:xfrm>
            <a:off x="6562619" y="2314249"/>
            <a:ext cx="1799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…and a career that I’m proud of!</a:t>
            </a:r>
            <a:endParaRPr sz="1100" dirty="0">
              <a:latin typeface="+mj-lt"/>
            </a:endParaRPr>
          </a:p>
        </p:txBody>
      </p:sp>
      <p:sp>
        <p:nvSpPr>
          <p:cNvPr id="20" name="Google Shape;158;p18">
            <a:extLst>
              <a:ext uri="{FF2B5EF4-FFF2-40B4-BE49-F238E27FC236}">
                <a16:creationId xmlns:a16="http://schemas.microsoft.com/office/drawing/2014/main" id="{15C31118-1100-4B09-B4F1-84449BABC497}"/>
              </a:ext>
            </a:extLst>
          </p:cNvPr>
          <p:cNvSpPr/>
          <p:nvPr/>
        </p:nvSpPr>
        <p:spPr>
          <a:xfrm rot="305850">
            <a:off x="1440643" y="1242990"/>
            <a:ext cx="1704749" cy="993895"/>
          </a:xfrm>
          <a:prstGeom prst="cloudCallout">
            <a:avLst>
              <a:gd name="adj1" fmla="val 52568"/>
              <a:gd name="adj2" fmla="val 74949"/>
            </a:avLst>
          </a:prstGeom>
          <a:noFill/>
          <a:ln w="57150" cap="flat" cmpd="sng">
            <a:solidFill>
              <a:srgbClr val="8DC6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21C26C-08DA-41E7-875D-01DCEC7E6ECA}"/>
              </a:ext>
            </a:extLst>
          </p:cNvPr>
          <p:cNvSpPr txBox="1"/>
          <p:nvPr/>
        </p:nvSpPr>
        <p:spPr>
          <a:xfrm>
            <a:off x="1877932" y="1518447"/>
            <a:ext cx="83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YIKES!</a:t>
            </a:r>
            <a:endParaRPr lang="en-US" dirty="0">
              <a:latin typeface="+mj-lt"/>
            </a:endParaRPr>
          </a:p>
        </p:txBody>
      </p:sp>
      <p:sp>
        <p:nvSpPr>
          <p:cNvPr id="24" name="Google Shape;158;p18">
            <a:extLst>
              <a:ext uri="{FF2B5EF4-FFF2-40B4-BE49-F238E27FC236}">
                <a16:creationId xmlns:a16="http://schemas.microsoft.com/office/drawing/2014/main" id="{0E3EDA9D-5678-4854-9CF6-AD68185FE291}"/>
              </a:ext>
            </a:extLst>
          </p:cNvPr>
          <p:cNvSpPr/>
          <p:nvPr/>
        </p:nvSpPr>
        <p:spPr>
          <a:xfrm rot="360000">
            <a:off x="119855" y="2040131"/>
            <a:ext cx="1378168" cy="860655"/>
          </a:xfrm>
          <a:prstGeom prst="cloudCallout">
            <a:avLst>
              <a:gd name="adj1" fmla="val 112584"/>
              <a:gd name="adj2" fmla="val -17012"/>
            </a:avLst>
          </a:prstGeom>
          <a:noFill/>
          <a:ln w="57150" cap="flat" cmpd="sng">
            <a:solidFill>
              <a:srgbClr val="E34E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55;p18">
            <a:extLst>
              <a:ext uri="{FF2B5EF4-FFF2-40B4-BE49-F238E27FC236}">
                <a16:creationId xmlns:a16="http://schemas.microsoft.com/office/drawing/2014/main" id="{D8D0EE72-C0C9-45EB-B6C8-B64E9C4A6585}"/>
              </a:ext>
            </a:extLst>
          </p:cNvPr>
          <p:cNvSpPr txBox="1"/>
          <p:nvPr/>
        </p:nvSpPr>
        <p:spPr>
          <a:xfrm>
            <a:off x="203264" y="2208780"/>
            <a:ext cx="11965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I’ll think about this later!</a:t>
            </a:r>
            <a:endParaRPr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3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/>
          <a:lstStyle/>
          <a:p>
            <a:r>
              <a:rPr lang="en-US" dirty="0">
                <a:solidFill>
                  <a:srgbClr val="009193"/>
                </a:solidFill>
              </a:rPr>
              <a:t>MANY WITHOUT A PURPOSE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5B08F-FC24-47F9-975B-AE63787E6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4628958"/>
            <a:ext cx="3124200" cy="609600"/>
          </a:xfrm>
        </p:spPr>
        <p:txBody>
          <a:bodyPr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Paths To Purpose 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(William Damon)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Sparks… 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(Peter Benson)</a:t>
            </a:r>
            <a:endParaRPr lang="en-US" sz="11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+mj-lt"/>
                <a:ea typeface="Calibri"/>
                <a:cs typeface="Calibri"/>
                <a:sym typeface="Calibri"/>
                <a:hlinkClick r:id="rId3"/>
              </a:rPr>
              <a:t>www.searchinstitute.org</a:t>
            </a:r>
            <a:endParaRPr lang="en-US" sz="11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7885F-6E3E-402E-B5BF-73E8E96B04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A31C012-36CA-47DF-9DC9-B199B3D33184}"/>
              </a:ext>
            </a:extLst>
          </p:cNvPr>
          <p:cNvGrpSpPr/>
          <p:nvPr/>
        </p:nvGrpSpPr>
        <p:grpSpPr>
          <a:xfrm>
            <a:off x="1691898" y="1123950"/>
            <a:ext cx="5763026" cy="3505008"/>
            <a:chOff x="1691898" y="1123950"/>
            <a:chExt cx="5763026" cy="35050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B56F0F-ECC8-4A41-A65E-A2C5E51A892B}"/>
                </a:ext>
              </a:extLst>
            </p:cNvPr>
            <p:cNvSpPr/>
            <p:nvPr/>
          </p:nvSpPr>
          <p:spPr>
            <a:xfrm>
              <a:off x="1691898" y="1123950"/>
              <a:ext cx="5763026" cy="3505008"/>
            </a:xfrm>
            <a:prstGeom prst="rect">
              <a:avLst/>
            </a:prstGeom>
            <a:solidFill>
              <a:srgbClr val="2B2B2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oogle Shape;174;p19">
              <a:extLst>
                <a:ext uri="{FF2B5EF4-FFF2-40B4-BE49-F238E27FC236}">
                  <a16:creationId xmlns:a16="http://schemas.microsoft.com/office/drawing/2014/main" id="{F7BBA62E-921E-4BF6-8F1E-69097B720CB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86000" y="1123950"/>
              <a:ext cx="4572000" cy="3505008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</p:pic>
        <p:sp>
          <p:nvSpPr>
            <p:cNvPr id="7" name="Google Shape;177;p19">
              <a:extLst>
                <a:ext uri="{FF2B5EF4-FFF2-40B4-BE49-F238E27FC236}">
                  <a16:creationId xmlns:a16="http://schemas.microsoft.com/office/drawing/2014/main" id="{EEBCAA35-8FB1-4900-9728-D467CF225B52}"/>
                </a:ext>
              </a:extLst>
            </p:cNvPr>
            <p:cNvSpPr/>
            <p:nvPr/>
          </p:nvSpPr>
          <p:spPr>
            <a:xfrm>
              <a:off x="5896016" y="1166906"/>
              <a:ext cx="1370632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u="sng" dirty="0">
                  <a:solidFill>
                    <a:srgbClr val="5BC126"/>
                  </a:solidFill>
                  <a:latin typeface="Calibri"/>
                  <a:ea typeface="Calibri"/>
                  <a:cs typeface="Calibri"/>
                  <a:sym typeface="Calibri"/>
                </a:rPr>
                <a:t>The Purposeful</a:t>
              </a:r>
              <a:r>
                <a:rPr lang="en-US" sz="1100" b="1" dirty="0">
                  <a:solidFill>
                    <a:srgbClr val="5BC126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100" dirty="0">
                <a:solidFill>
                  <a:srgbClr val="5BC126"/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5BC126"/>
                  </a:solidFill>
                  <a:latin typeface="Calibri"/>
                  <a:ea typeface="Calibri"/>
                  <a:cs typeface="Calibri"/>
                  <a:sym typeface="Calibri"/>
                </a:rPr>
                <a:t>Found something meaningful, sustained interest, and a clear sense of future purpose</a:t>
              </a:r>
              <a:endParaRPr sz="1100" dirty="0">
                <a:solidFill>
                  <a:srgbClr val="5BC126"/>
                </a:solidFill>
              </a:endParaRPr>
            </a:p>
          </p:txBody>
        </p:sp>
        <p:sp>
          <p:nvSpPr>
            <p:cNvPr id="9" name="Google Shape;179;p19">
              <a:extLst>
                <a:ext uri="{FF2B5EF4-FFF2-40B4-BE49-F238E27FC236}">
                  <a16:creationId xmlns:a16="http://schemas.microsoft.com/office/drawing/2014/main" id="{DC853FDB-ACB9-4EA9-80DB-5364A844B8DB}"/>
                </a:ext>
              </a:extLst>
            </p:cNvPr>
            <p:cNvSpPr txBox="1"/>
            <p:nvPr/>
          </p:nvSpPr>
          <p:spPr>
            <a:xfrm>
              <a:off x="5896016" y="3495862"/>
              <a:ext cx="1370632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u="sng" dirty="0">
                  <a:solidFill>
                    <a:srgbClr val="89B308"/>
                  </a:solidFill>
                  <a:latin typeface="Calibri"/>
                  <a:ea typeface="Calibri"/>
                  <a:cs typeface="Calibri"/>
                  <a:sym typeface="Calibri"/>
                </a:rPr>
                <a:t>The Dabblers</a:t>
              </a:r>
              <a:r>
                <a:rPr lang="en-US" sz="1100" b="1" dirty="0">
                  <a:solidFill>
                    <a:srgbClr val="89B308"/>
                  </a:solidFill>
                  <a:latin typeface="Calibri"/>
                  <a:ea typeface="Calibri"/>
                  <a:cs typeface="Calibri"/>
                  <a:sym typeface="Calibri"/>
                </a:rPr>
                <a:t>: Tried potentially purposeful pursuits, yet to commit</a:t>
              </a:r>
              <a:endParaRPr sz="1200" dirty="0">
                <a:solidFill>
                  <a:srgbClr val="89B308"/>
                </a:solidFill>
              </a:endParaRPr>
            </a:p>
          </p:txBody>
        </p:sp>
        <p:sp>
          <p:nvSpPr>
            <p:cNvPr id="10" name="Google Shape;178;p19">
              <a:extLst>
                <a:ext uri="{FF2B5EF4-FFF2-40B4-BE49-F238E27FC236}">
                  <a16:creationId xmlns:a16="http://schemas.microsoft.com/office/drawing/2014/main" id="{46C55792-12BE-427D-9A61-6B309AE2BDC1}"/>
                </a:ext>
              </a:extLst>
            </p:cNvPr>
            <p:cNvSpPr/>
            <p:nvPr/>
          </p:nvSpPr>
          <p:spPr>
            <a:xfrm>
              <a:off x="1877352" y="3495862"/>
              <a:ext cx="15087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u="sng" dirty="0">
                  <a:solidFill>
                    <a:srgbClr val="BFA419"/>
                  </a:solidFill>
                  <a:latin typeface="Calibri"/>
                  <a:ea typeface="Calibri"/>
                  <a:cs typeface="Calibri"/>
                  <a:sym typeface="Calibri"/>
                </a:rPr>
                <a:t>The Dreamers</a:t>
              </a:r>
              <a:r>
                <a:rPr lang="en-US" sz="1100" b="1" dirty="0">
                  <a:solidFill>
                    <a:srgbClr val="BFA419"/>
                  </a:solidFill>
                  <a:latin typeface="Calibri"/>
                  <a:ea typeface="Calibri"/>
                  <a:cs typeface="Calibri"/>
                  <a:sym typeface="Calibri"/>
                </a:rPr>
                <a:t>: Imagining great things, no practical pursuits</a:t>
              </a:r>
              <a:endParaRPr sz="1200" dirty="0">
                <a:solidFill>
                  <a:srgbClr val="BFA419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D9B79A-4363-4E82-A924-2B0AAA0AAFD5}"/>
                </a:ext>
              </a:extLst>
            </p:cNvPr>
            <p:cNvSpPr txBox="1"/>
            <p:nvPr/>
          </p:nvSpPr>
          <p:spPr>
            <a:xfrm>
              <a:off x="1877352" y="1166906"/>
              <a:ext cx="1219200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u="sng" dirty="0">
                  <a:solidFill>
                    <a:srgbClr val="DF650D"/>
                  </a:solidFill>
                  <a:latin typeface="Calibri"/>
                  <a:ea typeface="Calibri"/>
                  <a:cs typeface="Calibri"/>
                  <a:sym typeface="Calibri"/>
                </a:rPr>
                <a:t>The Disengaged</a:t>
              </a:r>
              <a:r>
                <a:rPr lang="en-US" sz="1100" b="1" dirty="0">
                  <a:solidFill>
                    <a:srgbClr val="DF650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lang="en-US" sz="1100" dirty="0">
                <a:solidFill>
                  <a:srgbClr val="DF650D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DF650D"/>
                  </a:solidFill>
                  <a:latin typeface="Calibri"/>
                  <a:ea typeface="Calibri"/>
                  <a:cs typeface="Calibri"/>
                  <a:sym typeface="Calibri"/>
                </a:rPr>
                <a:t>Neither a purpose in life nor an inclination to find one</a:t>
              </a:r>
              <a:endParaRPr lang="en-US" sz="1100" dirty="0">
                <a:solidFill>
                  <a:srgbClr val="DF650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1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/>
          <a:lstStyle/>
          <a:p>
            <a:r>
              <a:rPr lang="en-US" dirty="0">
                <a:solidFill>
                  <a:srgbClr val="009193"/>
                </a:solidFill>
              </a:rPr>
              <a:t>WHY SO MANY…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88;p20">
            <a:extLst>
              <a:ext uri="{FF2B5EF4-FFF2-40B4-BE49-F238E27FC236}">
                <a16:creationId xmlns:a16="http://schemas.microsoft.com/office/drawing/2014/main" id="{BF6F5387-7619-4F83-91B6-26626F70AA40}"/>
              </a:ext>
            </a:extLst>
          </p:cNvPr>
          <p:cNvSpPr/>
          <p:nvPr/>
        </p:nvSpPr>
        <p:spPr>
          <a:xfrm>
            <a:off x="1158972" y="1655022"/>
            <a:ext cx="679910" cy="778829"/>
          </a:xfrm>
          <a:prstGeom prst="rect">
            <a:avLst/>
          </a:prstGeom>
          <a:blipFill rotWithShape="1">
            <a:blip r:embed="rId4">
              <a:alphaModFix/>
              <a:biLevel thresh="7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89;p20">
            <a:extLst>
              <a:ext uri="{FF2B5EF4-FFF2-40B4-BE49-F238E27FC236}">
                <a16:creationId xmlns:a16="http://schemas.microsoft.com/office/drawing/2014/main" id="{9CCD9592-82EB-4EB6-A759-892C514BC223}"/>
              </a:ext>
            </a:extLst>
          </p:cNvPr>
          <p:cNvSpPr/>
          <p:nvPr/>
        </p:nvSpPr>
        <p:spPr>
          <a:xfrm>
            <a:off x="1219200" y="2988784"/>
            <a:ext cx="1510913" cy="6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id="{752E0303-1650-4DB7-9957-A5041B531E5A}"/>
              </a:ext>
            </a:extLst>
          </p:cNvPr>
          <p:cNvSpPr txBox="1"/>
          <p:nvPr/>
        </p:nvSpPr>
        <p:spPr>
          <a:xfrm>
            <a:off x="743470" y="2709650"/>
            <a:ext cx="1510913" cy="6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…</a:t>
            </a:r>
            <a:r>
              <a:rPr lang="en-US" b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bright youth, drifting out of college?</a:t>
            </a:r>
            <a:endParaRPr dirty="0">
              <a:latin typeface="+mj-lt"/>
            </a:endParaRPr>
          </a:p>
        </p:txBody>
      </p:sp>
      <p:sp>
        <p:nvSpPr>
          <p:cNvPr id="19" name="Google Shape;191;p20">
            <a:extLst>
              <a:ext uri="{FF2B5EF4-FFF2-40B4-BE49-F238E27FC236}">
                <a16:creationId xmlns:a16="http://schemas.microsoft.com/office/drawing/2014/main" id="{DF7E07CB-3E0A-4400-8EFC-2C797E230E3F}"/>
              </a:ext>
            </a:extLst>
          </p:cNvPr>
          <p:cNvSpPr/>
          <p:nvPr/>
        </p:nvSpPr>
        <p:spPr>
          <a:xfrm>
            <a:off x="3207687" y="1655023"/>
            <a:ext cx="679910" cy="778829"/>
          </a:xfrm>
          <a:prstGeom prst="rect">
            <a:avLst/>
          </a:prstGeom>
          <a:blipFill rotWithShape="1">
            <a:blip r:embed="rId5">
              <a:alphaModFix/>
              <a:biLevel thresh="7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92;p20">
            <a:extLst>
              <a:ext uri="{FF2B5EF4-FFF2-40B4-BE49-F238E27FC236}">
                <a16:creationId xmlns:a16="http://schemas.microsoft.com/office/drawing/2014/main" id="{0022A4CA-3404-440D-85BB-9F920AB067BE}"/>
              </a:ext>
            </a:extLst>
          </p:cNvPr>
          <p:cNvSpPr/>
          <p:nvPr/>
        </p:nvSpPr>
        <p:spPr>
          <a:xfrm>
            <a:off x="2994523" y="2988784"/>
            <a:ext cx="1510913" cy="6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93;p20">
            <a:extLst>
              <a:ext uri="{FF2B5EF4-FFF2-40B4-BE49-F238E27FC236}">
                <a16:creationId xmlns:a16="http://schemas.microsoft.com/office/drawing/2014/main" id="{08087CAB-EBA6-4403-9834-ED34CD22DEC8}"/>
              </a:ext>
            </a:extLst>
          </p:cNvPr>
          <p:cNvSpPr txBox="1"/>
          <p:nvPr/>
        </p:nvSpPr>
        <p:spPr>
          <a:xfrm>
            <a:off x="2756656" y="2709650"/>
            <a:ext cx="1581971" cy="6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b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…bright youth, working, but underemployed?</a:t>
            </a:r>
            <a:endParaRPr sz="1600" dirty="0">
              <a:latin typeface="+mj-lt"/>
            </a:endParaRPr>
          </a:p>
        </p:txBody>
      </p:sp>
      <p:sp>
        <p:nvSpPr>
          <p:cNvPr id="22" name="Google Shape;194;p20">
            <a:extLst>
              <a:ext uri="{FF2B5EF4-FFF2-40B4-BE49-F238E27FC236}">
                <a16:creationId xmlns:a16="http://schemas.microsoft.com/office/drawing/2014/main" id="{A15843CC-FD80-4A8D-8E33-FA405618F51C}"/>
              </a:ext>
            </a:extLst>
          </p:cNvPr>
          <p:cNvSpPr/>
          <p:nvPr/>
        </p:nvSpPr>
        <p:spPr>
          <a:xfrm>
            <a:off x="5256402" y="1666951"/>
            <a:ext cx="679910" cy="778829"/>
          </a:xfrm>
          <a:prstGeom prst="rect">
            <a:avLst/>
          </a:prstGeom>
          <a:blipFill rotWithShape="1">
            <a:blip r:embed="rId6">
              <a:alphaModFix/>
              <a:biLevel thresh="7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95;p20">
            <a:extLst>
              <a:ext uri="{FF2B5EF4-FFF2-40B4-BE49-F238E27FC236}">
                <a16:creationId xmlns:a16="http://schemas.microsoft.com/office/drawing/2014/main" id="{B01CBC69-3A61-4B0F-8D99-090FE8813A30}"/>
              </a:ext>
            </a:extLst>
          </p:cNvPr>
          <p:cNvSpPr/>
          <p:nvPr/>
        </p:nvSpPr>
        <p:spPr>
          <a:xfrm>
            <a:off x="4769845" y="2988784"/>
            <a:ext cx="1510913" cy="6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96;p20">
            <a:extLst>
              <a:ext uri="{FF2B5EF4-FFF2-40B4-BE49-F238E27FC236}">
                <a16:creationId xmlns:a16="http://schemas.microsoft.com/office/drawing/2014/main" id="{9C69B359-54E6-4A44-AC83-3DBDA9AF7514}"/>
              </a:ext>
            </a:extLst>
          </p:cNvPr>
          <p:cNvSpPr txBox="1"/>
          <p:nvPr/>
        </p:nvSpPr>
        <p:spPr>
          <a:xfrm>
            <a:off x="4840900" y="2689667"/>
            <a:ext cx="1510913" cy="6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b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…disconnected youth, stuck in low-skilled or no job?</a:t>
            </a:r>
            <a:endParaRPr sz="1600" dirty="0">
              <a:latin typeface="+mj-lt"/>
            </a:endParaRPr>
          </a:p>
        </p:txBody>
      </p:sp>
      <p:sp>
        <p:nvSpPr>
          <p:cNvPr id="25" name="Google Shape;197;p20">
            <a:extLst>
              <a:ext uri="{FF2B5EF4-FFF2-40B4-BE49-F238E27FC236}">
                <a16:creationId xmlns:a16="http://schemas.microsoft.com/office/drawing/2014/main" id="{B95E2B6C-96CA-437A-AAFD-C201B94A9B97}"/>
              </a:ext>
            </a:extLst>
          </p:cNvPr>
          <p:cNvSpPr/>
          <p:nvPr/>
        </p:nvSpPr>
        <p:spPr>
          <a:xfrm>
            <a:off x="7300624" y="1658593"/>
            <a:ext cx="679910" cy="778829"/>
          </a:xfrm>
          <a:prstGeom prst="rect">
            <a:avLst/>
          </a:prstGeom>
          <a:blipFill rotWithShape="1">
            <a:blip r:embed="rId7">
              <a:alphaModFix/>
              <a:biLevel thresh="7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98;p20">
            <a:extLst>
              <a:ext uri="{FF2B5EF4-FFF2-40B4-BE49-F238E27FC236}">
                <a16:creationId xmlns:a16="http://schemas.microsoft.com/office/drawing/2014/main" id="{C2F55A6A-380B-4DBD-9FD4-1C056D46E4ED}"/>
              </a:ext>
            </a:extLst>
          </p:cNvPr>
          <p:cNvSpPr/>
          <p:nvPr/>
        </p:nvSpPr>
        <p:spPr>
          <a:xfrm>
            <a:off x="6545168" y="2988784"/>
            <a:ext cx="1510913" cy="6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99;p20">
            <a:extLst>
              <a:ext uri="{FF2B5EF4-FFF2-40B4-BE49-F238E27FC236}">
                <a16:creationId xmlns:a16="http://schemas.microsoft.com/office/drawing/2014/main" id="{05392B7E-A15A-48AA-A29F-B947813EB03E}"/>
              </a:ext>
            </a:extLst>
          </p:cNvPr>
          <p:cNvSpPr txBox="1"/>
          <p:nvPr/>
        </p:nvSpPr>
        <p:spPr>
          <a:xfrm>
            <a:off x="6885122" y="2706079"/>
            <a:ext cx="1510913" cy="6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b="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…FAIL TO LAUNCH!</a:t>
            </a: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2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C856-AD42-3748-BECC-C5DEA8AB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86" y="1189336"/>
            <a:ext cx="7144226" cy="138241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500" dirty="0">
                <a:solidFill>
                  <a:schemeClr val="bg1">
                    <a:lumMod val="50000"/>
                  </a:schemeClr>
                </a:solidFill>
              </a:rPr>
              <a:t>THE MISSING INGREDIENT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89AAE9B5-0366-AD49-870E-CD61317ED87D}"/>
              </a:ext>
            </a:extLst>
          </p:cNvPr>
          <p:cNvSpPr/>
          <p:nvPr/>
        </p:nvSpPr>
        <p:spPr>
          <a:xfrm>
            <a:off x="2099324" y="2539448"/>
            <a:ext cx="4933950" cy="762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9193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CAREER</a:t>
            </a:r>
            <a:r>
              <a:rPr lang="en-US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b="1" dirty="0">
                <a:solidFill>
                  <a:srgbClr val="E34E2C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CONNECTED </a:t>
            </a:r>
            <a:r>
              <a:rPr lang="en-US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1D5B2-4A7E-4357-B3C4-46C45D9CD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5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/>
          <a:lstStyle/>
          <a:p>
            <a:r>
              <a:rPr lang="en-US" dirty="0">
                <a:solidFill>
                  <a:srgbClr val="009193"/>
                </a:solidFill>
              </a:rPr>
              <a:t>WHAT IS CAREER DEVELOPMENT?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3AB5C-967D-420C-8A6E-7CF3CDE7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6"/>
          <a:stretch/>
        </p:blipFill>
        <p:spPr>
          <a:xfrm>
            <a:off x="7682556" y="4248150"/>
            <a:ext cx="947570" cy="425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5B08F-FC24-47F9-975B-AE63787E6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Career Development is:</a:t>
            </a:r>
            <a:endParaRPr lang="en-US" sz="2000" dirty="0">
              <a:latin typeface="+mj-lt"/>
            </a:endParaRPr>
          </a:p>
          <a:p>
            <a:pPr marL="746125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Personal Discovery</a:t>
            </a:r>
            <a:endParaRPr lang="en-US" sz="1600" dirty="0">
              <a:latin typeface="+mj-lt"/>
            </a:endParaRPr>
          </a:p>
          <a:p>
            <a:pPr marL="746125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Learning about Careers</a:t>
            </a:r>
            <a:endParaRPr lang="en-US" sz="1600" dirty="0">
              <a:latin typeface="+mj-lt"/>
            </a:endParaRPr>
          </a:p>
          <a:p>
            <a:pPr marL="746125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Trying out Career Interests</a:t>
            </a:r>
            <a:endParaRPr lang="en-US" sz="16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Helping young people make informed choices about careers and related post-secondary education and training.</a:t>
            </a:r>
            <a:endParaRPr lang="en-US" sz="2000" dirty="0">
              <a:latin typeface="+mj-lt"/>
            </a:endParaRPr>
          </a:p>
        </p:txBody>
      </p:sp>
      <p:pic>
        <p:nvPicPr>
          <p:cNvPr id="5" name="Google Shape;225;p22">
            <a:extLst>
              <a:ext uri="{FF2B5EF4-FFF2-40B4-BE49-F238E27FC236}">
                <a16:creationId xmlns:a16="http://schemas.microsoft.com/office/drawing/2014/main" id="{A9662D00-EE80-4F8E-84B1-E55B949431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276275"/>
            <a:ext cx="3733800" cy="21412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6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232;p23" descr="A hand holding a puzzle&#10;&#10;Description automatically generated">
            <a:extLst>
              <a:ext uri="{FF2B5EF4-FFF2-40B4-BE49-F238E27FC236}">
                <a16:creationId xmlns:a16="http://schemas.microsoft.com/office/drawing/2014/main" id="{63EAEA58-2571-41F1-BDD4-A380F06028CF}"/>
              </a:ext>
            </a:extLst>
          </p:cNvPr>
          <p:cNvPicPr preferRelativeResize="0"/>
          <p:nvPr/>
        </p:nvPicPr>
        <p:blipFill rotWithShape="1">
          <a:blip r:embed="rId3"/>
          <a:srcRect t="9091" r="13816" b="-2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74A5C-A800-4D80-933F-C815821A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870966"/>
            <a:ext cx="2578608" cy="843534"/>
          </a:xfrm>
        </p:spPr>
        <p:txBody>
          <a:bodyPr anchor="b">
            <a:normAutofit fontScale="90000"/>
          </a:bodyPr>
          <a:lstStyle/>
          <a:p>
            <a:r>
              <a:rPr lang="en-US" sz="2000" dirty="0">
                <a:solidFill>
                  <a:srgbClr val="009193"/>
                </a:solidFill>
              </a:rPr>
              <a:t>WHAT DO YOU WANT TO DO WHEN YOU GROW UP?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5B08F-FC24-47F9-975B-AE63787E6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2998280" cy="297161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Let’s start with a positive career mindset….</a:t>
            </a:r>
          </a:p>
          <a:p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The process of career exploration and education is like a puzzle.</a:t>
            </a:r>
            <a:endParaRPr lang="en-US" sz="1600" dirty="0">
              <a:latin typeface="+mj-lt"/>
              <a:sym typeface="Calibri"/>
            </a:endParaRPr>
          </a:p>
          <a:p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No one can truly make out a clear picture with too few pieces in place!</a:t>
            </a:r>
          </a:p>
          <a:p>
            <a:r>
              <a:rPr lang="en-US" sz="1600" dirty="0">
                <a:latin typeface="+mj-lt"/>
                <a:ea typeface="Calibri"/>
                <a:cs typeface="Calibri"/>
                <a:sym typeface="Calibri"/>
              </a:rPr>
              <a:t>Many pieces, sometimes turned on their side or upside down until they fit, can help you to create a clear picture of your future career.</a:t>
            </a:r>
          </a:p>
        </p:txBody>
      </p:sp>
    </p:spTree>
    <p:extLst>
      <p:ext uri="{BB962C8B-B14F-4D97-AF65-F5344CB8AC3E}">
        <p14:creationId xmlns:p14="http://schemas.microsoft.com/office/powerpoint/2010/main" val="1861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00919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15542</TotalTime>
  <Words>594</Words>
  <Application>Microsoft Office PowerPoint</Application>
  <PresentationFormat>On-screen Show (16:9)</PresentationFormat>
  <Paragraphs>83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Bold</vt:lpstr>
      <vt:lpstr>Calibri Light</vt:lpstr>
      <vt:lpstr>Lucida Grande</vt:lpstr>
      <vt:lpstr>Wingdings</vt:lpstr>
      <vt:lpstr>Custom Design</vt:lpstr>
      <vt:lpstr>5_Custom Design</vt:lpstr>
      <vt:lpstr>1_Custom Design</vt:lpstr>
      <vt:lpstr>2_Custom Design</vt:lpstr>
      <vt:lpstr>3_Custom Design</vt:lpstr>
      <vt:lpstr>4_Custom Design</vt:lpstr>
      <vt:lpstr>Office Theme</vt:lpstr>
      <vt:lpstr>PowerPoint Presentation</vt:lpstr>
      <vt:lpstr>UNIT OVERVIEW</vt:lpstr>
      <vt:lpstr>HAVE YOU EVER ASKED…</vt:lpstr>
      <vt:lpstr>WHAT DO YOU WANT TO BE WHEN YOU GROW UP? </vt:lpstr>
      <vt:lpstr>MANY WITHOUT A PURPOSE</vt:lpstr>
      <vt:lpstr>WHY SO MANY…</vt:lpstr>
      <vt:lpstr>THE MISSING INGREDIENT</vt:lpstr>
      <vt:lpstr>WHAT IS CAREER DEVELOPMENT?</vt:lpstr>
      <vt:lpstr>WHAT DO YOU WANT TO DO WHEN YOU GROW UP?</vt:lpstr>
      <vt:lpstr>WHAT DO YOU WANT TO DO WHEN YOU GROW UP? (cont’d)</vt:lpstr>
      <vt:lpstr>MAKING SENSE OUT OF THE CONFUSION</vt:lpstr>
      <vt:lpstr>FOUR STAGES OF CAREER DEVELOPMENT</vt:lpstr>
      <vt:lpstr>IT’S SORT OF LIKE A PUZZLE…</vt:lpstr>
      <vt:lpstr>NO MAGICAL CAREERS!</vt:lpstr>
      <vt:lpstr>THE WORLD OF WORK</vt:lpstr>
      <vt:lpstr>NOW IT’S TIME TO SHOW WHAT YOU KNOW!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Meeder</dc:creator>
  <cp:lastModifiedBy>jolynn.fletcher@gmail.com</cp:lastModifiedBy>
  <cp:revision>196</cp:revision>
  <cp:lastPrinted>2021-06-07T15:32:23Z</cp:lastPrinted>
  <dcterms:created xsi:type="dcterms:W3CDTF">2020-09-23T13:41:27Z</dcterms:created>
  <dcterms:modified xsi:type="dcterms:W3CDTF">2021-11-22T19:02:31Z</dcterms:modified>
</cp:coreProperties>
</file>